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78" r:id="rId2"/>
    <p:sldId id="878" r:id="rId3"/>
    <p:sldId id="1023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1039" r:id="rId17"/>
    <p:sldId id="1040" r:id="rId18"/>
    <p:sldId id="1050" r:id="rId19"/>
    <p:sldId id="1031" r:id="rId20"/>
    <p:sldId id="1009" r:id="rId21"/>
    <p:sldId id="892" r:id="rId22"/>
    <p:sldId id="893" r:id="rId23"/>
    <p:sldId id="894" r:id="rId24"/>
    <p:sldId id="895" r:id="rId25"/>
    <p:sldId id="1010" r:id="rId26"/>
    <p:sldId id="896" r:id="rId27"/>
    <p:sldId id="897" r:id="rId28"/>
    <p:sldId id="1020" r:id="rId29"/>
    <p:sldId id="1021" r:id="rId30"/>
    <p:sldId id="898" r:id="rId31"/>
    <p:sldId id="900" r:id="rId32"/>
    <p:sldId id="901" r:id="rId33"/>
    <p:sldId id="1032" r:id="rId34"/>
    <p:sldId id="1011" r:id="rId35"/>
    <p:sldId id="902" r:id="rId36"/>
    <p:sldId id="903" r:id="rId37"/>
    <p:sldId id="904" r:id="rId38"/>
    <p:sldId id="905" r:id="rId39"/>
    <p:sldId id="906" r:id="rId40"/>
    <p:sldId id="907" r:id="rId41"/>
    <p:sldId id="908" r:id="rId42"/>
    <p:sldId id="909" r:id="rId43"/>
    <p:sldId id="911" r:id="rId44"/>
    <p:sldId id="912" r:id="rId45"/>
    <p:sldId id="913" r:id="rId46"/>
    <p:sldId id="914" r:id="rId47"/>
    <p:sldId id="915" r:id="rId48"/>
    <p:sldId id="1033" r:id="rId49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pos="7952" userDrawn="1">
          <p15:clr>
            <a:srgbClr val="A4A3A4"/>
          </p15:clr>
        </p15:guide>
        <p15:guide id="3" pos="7431" userDrawn="1">
          <p15:clr>
            <a:srgbClr val="A4A3A4"/>
          </p15:clr>
        </p15:guide>
        <p15:guide id="4" orient="horz" pos="2279" userDrawn="1">
          <p15:clr>
            <a:srgbClr val="A4A3A4"/>
          </p15:clr>
        </p15:guide>
        <p15:guide id="5" orient="horz" pos="6588" userDrawn="1">
          <p15:clr>
            <a:srgbClr val="A4A3A4"/>
          </p15:clr>
        </p15:guide>
        <p15:guide id="6" orient="horz" pos="2075" userDrawn="1">
          <p15:clr>
            <a:srgbClr val="A4A3A4"/>
          </p15:clr>
        </p15:guide>
        <p15:guide id="7" orient="horz" pos="4252" userDrawn="1">
          <p15:clr>
            <a:srgbClr val="A4A3A4"/>
          </p15:clr>
        </p15:guide>
        <p15:guide id="8" pos="14461" userDrawn="1">
          <p15:clr>
            <a:srgbClr val="A4A3A4"/>
          </p15:clr>
        </p15:guide>
        <p15:guide id="9" pos="8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20" clrIdx="0">
    <p:extLst/>
  </p:cmAuthor>
  <p:cmAuthor id="2" name="Zielony" initials="Z" lastIdx="54" clrIdx="1">
    <p:extLst/>
  </p:cmAuthor>
  <p:cmAuthor id="3" name="Piotr Warsza" initials="PW" lastIdx="1" clrIdx="2">
    <p:extLst/>
  </p:cmAuthor>
  <p:cmAuthor id="4" name="Rafał Wlaź" initials="RW [16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42" d="100"/>
          <a:sy n="42" d="100"/>
        </p:scale>
        <p:origin x="595" y="24"/>
      </p:cViewPr>
      <p:guideLst>
        <p:guide pos="7680"/>
        <p:guide pos="7952"/>
        <p:guide pos="7431"/>
        <p:guide orient="horz" pos="2279"/>
        <p:guide orient="horz" pos="6588"/>
        <p:guide orient="horz" pos="2075"/>
        <p:guide orient="horz" pos="4252"/>
        <p:guide pos="14461"/>
        <p:guide pos="8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4T10:03:56.261" idx="1">
    <p:pos x="10" y="10"/>
    <p:text>Było: Część1, ale skoro nie ma 2.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4T16:47:03.206" idx="17">
    <p:pos x="10" y="10"/>
    <p:text>Dodałem kilka przykładów. Sprawdziłem je tu: http://www.regexpal.com/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5T16:00:47.263" idx="4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5" name="droppedImage.pdf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0" r:id="rId5"/>
    <p:sldLayoutId id="2147483653" r:id="rId6"/>
    <p:sldLayoutId id="2147483699" r:id="rId7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34.xml"/><Relationship Id="rId5" Type="http://schemas.openxmlformats.org/officeDocument/2006/relationships/slide" Target="slide25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ref.mbstring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90650" y="4827658"/>
            <a:ext cx="21602700" cy="3090404"/>
          </a:xfrm>
        </p:spPr>
        <p:txBody>
          <a:bodyPr/>
          <a:lstStyle/>
          <a:p>
            <a:r>
              <a:rPr lang="pl-PL" dirty="0"/>
              <a:t>Zaawansowany PHP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4294967295"/>
          </p:nvPr>
        </p:nvSpPr>
        <p:spPr>
          <a:xfrm>
            <a:off x="10720822" y="10291346"/>
            <a:ext cx="2668035" cy="830997"/>
          </a:xfrm>
          <a:prstGeom prst="rect">
            <a:avLst/>
          </a:prstGeom>
        </p:spPr>
        <p:txBody>
          <a:bodyPr/>
          <a:lstStyle/>
          <a:p>
            <a:pPr marL="317500" indent="0" algn="ctr">
              <a:buNone/>
            </a:pPr>
            <a:r>
              <a:rPr lang="pl-PL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v 1.6</a:t>
            </a:r>
          </a:p>
        </p:txBody>
      </p:sp>
    </p:spTree>
    <p:extLst>
      <p:ext uri="{BB962C8B-B14F-4D97-AF65-F5344CB8AC3E}">
        <p14:creationId xmlns:p14="http://schemas.microsoft.com/office/powerpoint/2010/main" val="12618658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 co nam interfejsy?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Dzięki interfejsom różne klasy mogą być wykorzystywane w ten sam sposób,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 konieczności dziedziczenia.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Przykładowy interfejs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Countable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wymusza na nas implementacje metody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Metoda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używana później przez funkcje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(tą samą której używacie do otrzymania informacji o długości tablicy).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nasza klasa implementuje interfejs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Countable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to możemy obiekt tej klasy przekazać do funkcji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410694"/>
            <a:ext cx="103111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17463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interface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Countable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public function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count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83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Wiele interfejsów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38066"/>
            <a:ext cx="10406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Klasa – w przeciwieństwie do dziedziczenia – może implementować wiele różnych interfejsów.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77126" y="3400906"/>
            <a:ext cx="10379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defRPr/>
            </a:pP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class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UFO 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implements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Vehicle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Airplane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Spaceship</a:t>
            </a:r>
            <a:r>
              <a:rPr lang="pl-PL" sz="3600" b="1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…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991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Dziedziczenie interfejsów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Interfejsy mogą dziedziczyć z innych interfejsów.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12173"/>
            <a:ext cx="10311132" cy="406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17463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pl-PL" sz="3600" b="1">
                <a:solidFill>
                  <a:srgbClr val="7030A0"/>
                </a:solidFill>
                <a:cs typeface="Courier New" panose="02070309020205020404" pitchFamily="49" charset="0"/>
              </a:rPr>
              <a:t>Interface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Bike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marL="0" marR="0" lvl="0" indent="17463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  <a:p>
            <a:pPr marL="0" marR="0" lvl="0" indent="17463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pl-PL" sz="3600" b="1">
                <a:solidFill>
                  <a:srgbClr val="7030A0"/>
                </a:solidFill>
                <a:cs typeface="Courier New" panose="02070309020205020404" pitchFamily="49" charset="0"/>
              </a:rPr>
              <a:t>Interface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rgbClr val="0070C0"/>
                </a:solidFill>
                <a:cs typeface="Courier New" panose="02070309020205020404" pitchFamily="49" charset="0"/>
              </a:rPr>
              <a:t>Motorbike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extends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Bike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marL="0" marR="0" lvl="0" indent="17463" algn="l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9154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Zgodność argumentów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2"/>
            <a:ext cx="21545550" cy="26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Przy implementacji interfejsu w klasie musimy zachować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zgodność typów i liczby argumentów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interfejs określa typ danego argumentu, to metoda w klasie musi również przyjmować taki typ argumentów i zachowywać kolejność argumentów określoną w interfejsie.</a:t>
            </a:r>
          </a:p>
        </p:txBody>
      </p:sp>
    </p:spTree>
    <p:extLst>
      <p:ext uri="{BB962C8B-B14F-4D97-AF65-F5344CB8AC3E}">
        <p14:creationId xmlns:p14="http://schemas.microsoft.com/office/powerpoint/2010/main" val="3583328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Zły przykład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4015056"/>
            <a:ext cx="1168527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17463" algn="l">
              <a:lnSpc>
                <a:spcPct val="150000"/>
              </a:lnSpc>
              <a:defRPr/>
            </a:pP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Interace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Alien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marL="0" lvl="0" indent="17463" algn="l">
              <a:lnSpc>
                <a:spcPct val="150000"/>
              </a:lnSpc>
              <a:defRPr/>
            </a:pPr>
            <a:r>
              <a:rPr lang="pl-PL" sz="3600" b="1" dirty="0">
                <a:solidFill>
                  <a:schemeClr val="accent5"/>
                </a:solidFill>
                <a:cs typeface="Courier New" pitchFamily="49" charset="0"/>
              </a:rPr>
              <a:t>	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public</a:t>
            </a:r>
            <a:r>
              <a:rPr lang="pl-PL" sz="3600" b="1" dirty="0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function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chemeClr val="accent2"/>
                </a:solidFill>
                <a:cs typeface="Courier New" pitchFamily="49" charset="0"/>
              </a:rPr>
              <a:t>abduct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(Human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obj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purpose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marL="0" lvl="0" indent="17463" algn="l">
              <a:lnSpc>
                <a:spcPct val="150000"/>
              </a:lnSpc>
              <a:defRPr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Martian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implements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</a:t>
            </a: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Alien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  </a:t>
            </a:r>
            <a:r>
              <a:rPr lang="en-US" sz="3600" b="1" dirty="0">
                <a:solidFill>
                  <a:schemeClr val="accent5"/>
                </a:solidFill>
                <a:cs typeface="Courier New" pitchFamily="49" charset="0"/>
              </a:rPr>
              <a:t> 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</a:t>
            </a:r>
            <a:r>
              <a:rPr lang="pl-PL" sz="3600" b="1" dirty="0" err="1">
                <a:solidFill>
                  <a:schemeClr val="accent2"/>
                </a:solidFill>
                <a:cs typeface="Courier New" pitchFamily="49" charset="0"/>
              </a:rPr>
              <a:t>abduct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Creature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obj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 ……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280204" y="4009798"/>
            <a:ext cx="5836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Typ i liczba argumentów </a:t>
            </a:r>
            <a:br>
              <a:rPr lang="pl-PL" sz="3600" b="1">
                <a:solidFill>
                  <a:srgbClr val="F88266"/>
                </a:solidFill>
              </a:rPr>
            </a:br>
            <a:r>
              <a:rPr lang="pl-PL" sz="3600" b="1">
                <a:solidFill>
                  <a:srgbClr val="F88266"/>
                </a:solidFill>
              </a:rPr>
              <a:t>niezgodne z interfejsem</a:t>
            </a:r>
            <a:endParaRPr lang="en-US" sz="3600" b="1">
              <a:solidFill>
                <a:srgbClr val="F88266"/>
              </a:solidFill>
            </a:endParaRPr>
          </a:p>
        </p:txBody>
      </p:sp>
      <p:sp>
        <p:nvSpPr>
          <p:cNvPr id="8" name="Łuk 7"/>
          <p:cNvSpPr/>
          <p:nvPr/>
        </p:nvSpPr>
        <p:spPr>
          <a:xfrm rot="17247198">
            <a:off x="10323810" y="2343138"/>
            <a:ext cx="2222433" cy="4776971"/>
          </a:xfrm>
          <a:custGeom>
            <a:avLst/>
            <a:gdLst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2" fmla="*/ 1664208 w 3328416"/>
              <a:gd name="connsiteY2" fmla="*/ 1444670 h 2889339"/>
              <a:gd name="connsiteX3" fmla="*/ 1664208 w 3328416"/>
              <a:gd name="connsiteY3" fmla="*/ 0 h 2889339"/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0" fmla="*/ 0 w 1905483"/>
              <a:gd name="connsiteY0" fmla="*/ 0 h 1444670"/>
              <a:gd name="connsiteX1" fmla="*/ 1664208 w 1905483"/>
              <a:gd name="connsiteY1" fmla="*/ 1444670 h 1444670"/>
              <a:gd name="connsiteX2" fmla="*/ 0 w 1905483"/>
              <a:gd name="connsiteY2" fmla="*/ 1444670 h 1444670"/>
              <a:gd name="connsiteX3" fmla="*/ 0 w 1905483"/>
              <a:gd name="connsiteY3" fmla="*/ 0 h 1444670"/>
              <a:gd name="connsiteX0" fmla="*/ 0 w 1905483"/>
              <a:gd name="connsiteY0" fmla="*/ 0 h 1444670"/>
              <a:gd name="connsiteX1" fmla="*/ 1905483 w 1905483"/>
              <a:gd name="connsiteY1" fmla="*/ 1368812 h 1444670"/>
              <a:gd name="connsiteX0" fmla="*/ 0 w 1905483"/>
              <a:gd name="connsiteY0" fmla="*/ 0 h 1444670"/>
              <a:gd name="connsiteX1" fmla="*/ 1664208 w 1905483"/>
              <a:gd name="connsiteY1" fmla="*/ 1444670 h 1444670"/>
              <a:gd name="connsiteX2" fmla="*/ 0 w 1905483"/>
              <a:gd name="connsiteY2" fmla="*/ 1444670 h 1444670"/>
              <a:gd name="connsiteX3" fmla="*/ 0 w 1905483"/>
              <a:gd name="connsiteY3" fmla="*/ 0 h 1444670"/>
              <a:gd name="connsiteX0" fmla="*/ 0 w 1905483"/>
              <a:gd name="connsiteY0" fmla="*/ 0 h 1444670"/>
              <a:gd name="connsiteX1" fmla="*/ 1905483 w 1905483"/>
              <a:gd name="connsiteY1" fmla="*/ 1368812 h 1444670"/>
              <a:gd name="connsiteX0" fmla="*/ 0 w 1971519"/>
              <a:gd name="connsiteY0" fmla="*/ 0 h 3978906"/>
              <a:gd name="connsiteX1" fmla="*/ 1664208 w 1971519"/>
              <a:gd name="connsiteY1" fmla="*/ 1444670 h 3978906"/>
              <a:gd name="connsiteX2" fmla="*/ 0 w 1971519"/>
              <a:gd name="connsiteY2" fmla="*/ 1444670 h 3978906"/>
              <a:gd name="connsiteX3" fmla="*/ 0 w 1971519"/>
              <a:gd name="connsiteY3" fmla="*/ 0 h 3978906"/>
              <a:gd name="connsiteX0" fmla="*/ 0 w 1971519"/>
              <a:gd name="connsiteY0" fmla="*/ 0 h 3978906"/>
              <a:gd name="connsiteX1" fmla="*/ 1971519 w 1971519"/>
              <a:gd name="connsiteY1" fmla="*/ 3978906 h 3978906"/>
              <a:gd name="connsiteX0" fmla="*/ 0 w 2034468"/>
              <a:gd name="connsiteY0" fmla="*/ 0 h 3978906"/>
              <a:gd name="connsiteX1" fmla="*/ 1664208 w 2034468"/>
              <a:gd name="connsiteY1" fmla="*/ 1444670 h 3978906"/>
              <a:gd name="connsiteX2" fmla="*/ 0 w 2034468"/>
              <a:gd name="connsiteY2" fmla="*/ 1444670 h 3978906"/>
              <a:gd name="connsiteX3" fmla="*/ 0 w 2034468"/>
              <a:gd name="connsiteY3" fmla="*/ 0 h 3978906"/>
              <a:gd name="connsiteX0" fmla="*/ 0 w 2034468"/>
              <a:gd name="connsiteY0" fmla="*/ 0 h 3978906"/>
              <a:gd name="connsiteX1" fmla="*/ 1971519 w 2034468"/>
              <a:gd name="connsiteY1" fmla="*/ 3978906 h 3978906"/>
              <a:gd name="connsiteX0" fmla="*/ 0 w 2056991"/>
              <a:gd name="connsiteY0" fmla="*/ 0 h 4053146"/>
              <a:gd name="connsiteX1" fmla="*/ 1664208 w 2056991"/>
              <a:gd name="connsiteY1" fmla="*/ 1444670 h 4053146"/>
              <a:gd name="connsiteX2" fmla="*/ 0 w 2056991"/>
              <a:gd name="connsiteY2" fmla="*/ 1444670 h 4053146"/>
              <a:gd name="connsiteX3" fmla="*/ 0 w 2056991"/>
              <a:gd name="connsiteY3" fmla="*/ 0 h 4053146"/>
              <a:gd name="connsiteX0" fmla="*/ 0 w 2056991"/>
              <a:gd name="connsiteY0" fmla="*/ 0 h 4053146"/>
              <a:gd name="connsiteX1" fmla="*/ 1994860 w 2056991"/>
              <a:gd name="connsiteY1" fmla="*/ 4053146 h 4053146"/>
              <a:gd name="connsiteX0" fmla="*/ 0 w 1994860"/>
              <a:gd name="connsiteY0" fmla="*/ 0 h 4053146"/>
              <a:gd name="connsiteX1" fmla="*/ 1664208 w 1994860"/>
              <a:gd name="connsiteY1" fmla="*/ 1444670 h 4053146"/>
              <a:gd name="connsiteX2" fmla="*/ 0 w 1994860"/>
              <a:gd name="connsiteY2" fmla="*/ 1444670 h 4053146"/>
              <a:gd name="connsiteX3" fmla="*/ 0 w 1994860"/>
              <a:gd name="connsiteY3" fmla="*/ 0 h 4053146"/>
              <a:gd name="connsiteX0" fmla="*/ 0 w 1994860"/>
              <a:gd name="connsiteY0" fmla="*/ 0 h 4053146"/>
              <a:gd name="connsiteX1" fmla="*/ 1994860 w 1994860"/>
              <a:gd name="connsiteY1" fmla="*/ 4053146 h 4053146"/>
              <a:gd name="connsiteX0" fmla="*/ 0 w 2222433"/>
              <a:gd name="connsiteY0" fmla="*/ 0 h 4776971"/>
              <a:gd name="connsiteX1" fmla="*/ 1664208 w 2222433"/>
              <a:gd name="connsiteY1" fmla="*/ 1444670 h 4776971"/>
              <a:gd name="connsiteX2" fmla="*/ 0 w 2222433"/>
              <a:gd name="connsiteY2" fmla="*/ 1444670 h 4776971"/>
              <a:gd name="connsiteX3" fmla="*/ 0 w 2222433"/>
              <a:gd name="connsiteY3" fmla="*/ 0 h 4776971"/>
              <a:gd name="connsiteX0" fmla="*/ 0 w 2222433"/>
              <a:gd name="connsiteY0" fmla="*/ 0 h 4776971"/>
              <a:gd name="connsiteX1" fmla="*/ 2222433 w 2222433"/>
              <a:gd name="connsiteY1" fmla="*/ 4776971 h 477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2433" h="4776971" stroke="0" extrusionOk="0">
                <a:moveTo>
                  <a:pt x="0" y="0"/>
                </a:moveTo>
                <a:cubicBezTo>
                  <a:pt x="919117" y="0"/>
                  <a:pt x="1664208" y="646801"/>
                  <a:pt x="1664208" y="1444670"/>
                </a:cubicBezTo>
                <a:lnTo>
                  <a:pt x="0" y="1444670"/>
                </a:lnTo>
                <a:lnTo>
                  <a:pt x="0" y="0"/>
                </a:lnTo>
                <a:close/>
              </a:path>
              <a:path w="2222433" h="4776971" fill="none">
                <a:moveTo>
                  <a:pt x="0" y="0"/>
                </a:moveTo>
                <a:cubicBezTo>
                  <a:pt x="919117" y="0"/>
                  <a:pt x="2201202" y="3781835"/>
                  <a:pt x="2222433" y="4776971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Łuk 7"/>
          <p:cNvSpPr/>
          <p:nvPr/>
        </p:nvSpPr>
        <p:spPr>
          <a:xfrm rot="17247198">
            <a:off x="9327998" y="4711240"/>
            <a:ext cx="4547774" cy="4000696"/>
          </a:xfrm>
          <a:custGeom>
            <a:avLst/>
            <a:gdLst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2" fmla="*/ 1664208 w 3328416"/>
              <a:gd name="connsiteY2" fmla="*/ 1444670 h 2889339"/>
              <a:gd name="connsiteX3" fmla="*/ 1664208 w 3328416"/>
              <a:gd name="connsiteY3" fmla="*/ 0 h 2889339"/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0" fmla="*/ 0 w 1905483"/>
              <a:gd name="connsiteY0" fmla="*/ 0 h 1444670"/>
              <a:gd name="connsiteX1" fmla="*/ 1664208 w 1905483"/>
              <a:gd name="connsiteY1" fmla="*/ 1444670 h 1444670"/>
              <a:gd name="connsiteX2" fmla="*/ 0 w 1905483"/>
              <a:gd name="connsiteY2" fmla="*/ 1444670 h 1444670"/>
              <a:gd name="connsiteX3" fmla="*/ 0 w 1905483"/>
              <a:gd name="connsiteY3" fmla="*/ 0 h 1444670"/>
              <a:gd name="connsiteX0" fmla="*/ 0 w 1905483"/>
              <a:gd name="connsiteY0" fmla="*/ 0 h 1444670"/>
              <a:gd name="connsiteX1" fmla="*/ 1905483 w 1905483"/>
              <a:gd name="connsiteY1" fmla="*/ 1368812 h 1444670"/>
              <a:gd name="connsiteX0" fmla="*/ 0 w 1905483"/>
              <a:gd name="connsiteY0" fmla="*/ 0 h 1444670"/>
              <a:gd name="connsiteX1" fmla="*/ 1664208 w 1905483"/>
              <a:gd name="connsiteY1" fmla="*/ 1444670 h 1444670"/>
              <a:gd name="connsiteX2" fmla="*/ 0 w 1905483"/>
              <a:gd name="connsiteY2" fmla="*/ 1444670 h 1444670"/>
              <a:gd name="connsiteX3" fmla="*/ 0 w 1905483"/>
              <a:gd name="connsiteY3" fmla="*/ 0 h 1444670"/>
              <a:gd name="connsiteX0" fmla="*/ 0 w 1905483"/>
              <a:gd name="connsiteY0" fmla="*/ 0 h 1444670"/>
              <a:gd name="connsiteX1" fmla="*/ 1905483 w 1905483"/>
              <a:gd name="connsiteY1" fmla="*/ 1368812 h 1444670"/>
              <a:gd name="connsiteX0" fmla="*/ 0 w 3194751"/>
              <a:gd name="connsiteY0" fmla="*/ 0 h 1688263"/>
              <a:gd name="connsiteX1" fmla="*/ 1664208 w 3194751"/>
              <a:gd name="connsiteY1" fmla="*/ 1444670 h 1688263"/>
              <a:gd name="connsiteX2" fmla="*/ 0 w 3194751"/>
              <a:gd name="connsiteY2" fmla="*/ 1444670 h 1688263"/>
              <a:gd name="connsiteX3" fmla="*/ 0 w 3194751"/>
              <a:gd name="connsiteY3" fmla="*/ 0 h 1688263"/>
              <a:gd name="connsiteX0" fmla="*/ 0 w 3194751"/>
              <a:gd name="connsiteY0" fmla="*/ 0 h 1688263"/>
              <a:gd name="connsiteX1" fmla="*/ 3194751 w 3194751"/>
              <a:gd name="connsiteY1" fmla="*/ 1688263 h 1688263"/>
              <a:gd name="connsiteX0" fmla="*/ 0 w 3194751"/>
              <a:gd name="connsiteY0" fmla="*/ 0 h 1688263"/>
              <a:gd name="connsiteX1" fmla="*/ 1664208 w 3194751"/>
              <a:gd name="connsiteY1" fmla="*/ 1444670 h 1688263"/>
              <a:gd name="connsiteX2" fmla="*/ 0 w 3194751"/>
              <a:gd name="connsiteY2" fmla="*/ 1444670 h 1688263"/>
              <a:gd name="connsiteX3" fmla="*/ 0 w 3194751"/>
              <a:gd name="connsiteY3" fmla="*/ 0 h 1688263"/>
              <a:gd name="connsiteX0" fmla="*/ 0 w 3194751"/>
              <a:gd name="connsiteY0" fmla="*/ 0 h 1688263"/>
              <a:gd name="connsiteX1" fmla="*/ 3194751 w 3194751"/>
              <a:gd name="connsiteY1" fmla="*/ 1688263 h 1688263"/>
              <a:gd name="connsiteX0" fmla="*/ 0 w 3502968"/>
              <a:gd name="connsiteY0" fmla="*/ 0 h 1842559"/>
              <a:gd name="connsiteX1" fmla="*/ 1664208 w 3502968"/>
              <a:gd name="connsiteY1" fmla="*/ 1444670 h 1842559"/>
              <a:gd name="connsiteX2" fmla="*/ 0 w 3502968"/>
              <a:gd name="connsiteY2" fmla="*/ 1444670 h 1842559"/>
              <a:gd name="connsiteX3" fmla="*/ 0 w 3502968"/>
              <a:gd name="connsiteY3" fmla="*/ 0 h 1842559"/>
              <a:gd name="connsiteX0" fmla="*/ 0 w 3502968"/>
              <a:gd name="connsiteY0" fmla="*/ 0 h 1842559"/>
              <a:gd name="connsiteX1" fmla="*/ 3502968 w 3502968"/>
              <a:gd name="connsiteY1" fmla="*/ 1842559 h 1842559"/>
              <a:gd name="connsiteX0" fmla="*/ 0 w 3502968"/>
              <a:gd name="connsiteY0" fmla="*/ 0 h 1842559"/>
              <a:gd name="connsiteX1" fmla="*/ 1664208 w 3502968"/>
              <a:gd name="connsiteY1" fmla="*/ 1444670 h 1842559"/>
              <a:gd name="connsiteX2" fmla="*/ 0 w 3502968"/>
              <a:gd name="connsiteY2" fmla="*/ 1444670 h 1842559"/>
              <a:gd name="connsiteX3" fmla="*/ 0 w 3502968"/>
              <a:gd name="connsiteY3" fmla="*/ 0 h 1842559"/>
              <a:gd name="connsiteX0" fmla="*/ 0 w 3502968"/>
              <a:gd name="connsiteY0" fmla="*/ 0 h 1842559"/>
              <a:gd name="connsiteX1" fmla="*/ 3502968 w 3502968"/>
              <a:gd name="connsiteY1" fmla="*/ 1842559 h 1842559"/>
              <a:gd name="connsiteX0" fmla="*/ 274131 w 3777099"/>
              <a:gd name="connsiteY0" fmla="*/ 834091 h 2676650"/>
              <a:gd name="connsiteX1" fmla="*/ 1938339 w 3777099"/>
              <a:gd name="connsiteY1" fmla="*/ 2278761 h 2676650"/>
              <a:gd name="connsiteX2" fmla="*/ 274131 w 3777099"/>
              <a:gd name="connsiteY2" fmla="*/ 2278761 h 2676650"/>
              <a:gd name="connsiteX3" fmla="*/ 274131 w 3777099"/>
              <a:gd name="connsiteY3" fmla="*/ 834091 h 2676650"/>
              <a:gd name="connsiteX0" fmla="*/ 0 w 3777099"/>
              <a:gd name="connsiteY0" fmla="*/ 0 h 2676650"/>
              <a:gd name="connsiteX1" fmla="*/ 3777099 w 3777099"/>
              <a:gd name="connsiteY1" fmla="*/ 2676650 h 2676650"/>
              <a:gd name="connsiteX0" fmla="*/ 274131 w 3538291"/>
              <a:gd name="connsiteY0" fmla="*/ 834091 h 2778717"/>
              <a:gd name="connsiteX1" fmla="*/ 1938339 w 3538291"/>
              <a:gd name="connsiteY1" fmla="*/ 2278761 h 2778717"/>
              <a:gd name="connsiteX2" fmla="*/ 274131 w 3538291"/>
              <a:gd name="connsiteY2" fmla="*/ 2278761 h 2778717"/>
              <a:gd name="connsiteX3" fmla="*/ 274131 w 3538291"/>
              <a:gd name="connsiteY3" fmla="*/ 834091 h 2778717"/>
              <a:gd name="connsiteX0" fmla="*/ 0 w 3538291"/>
              <a:gd name="connsiteY0" fmla="*/ 0 h 2778717"/>
              <a:gd name="connsiteX1" fmla="*/ 3538291 w 3538291"/>
              <a:gd name="connsiteY1" fmla="*/ 2778717 h 277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291" h="2778717" stroke="0" extrusionOk="0">
                <a:moveTo>
                  <a:pt x="274131" y="834091"/>
                </a:moveTo>
                <a:cubicBezTo>
                  <a:pt x="1193248" y="834091"/>
                  <a:pt x="1938339" y="1480892"/>
                  <a:pt x="1938339" y="2278761"/>
                </a:cubicBezTo>
                <a:lnTo>
                  <a:pt x="274131" y="2278761"/>
                </a:lnTo>
                <a:lnTo>
                  <a:pt x="274131" y="834091"/>
                </a:lnTo>
                <a:close/>
              </a:path>
              <a:path w="3538291" h="2778717" fill="none">
                <a:moveTo>
                  <a:pt x="0" y="0"/>
                </a:moveTo>
                <a:cubicBezTo>
                  <a:pt x="919117" y="0"/>
                  <a:pt x="3018560" y="2264858"/>
                  <a:pt x="3538291" y="2778717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5757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Interfejsy vs klasy abstrakcyjne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Klas abstrakcyjnych używamy,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klasy są ze sobą mocno powiązane.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przykład jest taka sama część kodu i wspólne zmienne dla wszystkich klas dziedziczących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danej klasy, którą możemy zaimplementować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klasie nadrzędnej.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617912"/>
            <a:ext cx="103111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Interfejsy wykorzystujemy do zapewnienia tego samego zestawu metody dla klas, które nie są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ze sobą mocno powiązane.</a:t>
            </a:r>
            <a:endParaRPr lang="pl-PL" sz="3600"/>
          </a:p>
        </p:txBody>
      </p:sp>
      <p:sp>
        <p:nvSpPr>
          <p:cNvPr id="7" name="Prostokąt 6"/>
          <p:cNvSpPr/>
          <p:nvPr/>
        </p:nvSpPr>
        <p:spPr>
          <a:xfrm>
            <a:off x="1390650" y="2725519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Klasy abstrakcyjne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45706" y="2725519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Interfejsy</a:t>
            </a:r>
          </a:p>
        </p:txBody>
      </p:sp>
    </p:spTree>
    <p:extLst>
      <p:ext uri="{BB962C8B-B14F-4D97-AF65-F5344CB8AC3E}">
        <p14:creationId xmlns:p14="http://schemas.microsoft.com/office/powerpoint/2010/main" val="20310403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764336" y="2766896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err="1">
                <a:solidFill>
                  <a:srgbClr val="F88266"/>
                </a:solidFill>
              </a:rPr>
              <a:t>Iterator</a:t>
            </a:r>
            <a:endParaRPr lang="pl-PL" sz="3600" b="1">
              <a:solidFill>
                <a:srgbClr val="F88266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787196" y="3458947"/>
            <a:ext cx="104060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200" b="1" err="1">
                <a:solidFill>
                  <a:schemeClr val="accent5"/>
                </a:solidFill>
                <a:cs typeface="Courier New" pitchFamily="49" charset="0"/>
              </a:rPr>
              <a:t>Iterator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extends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5"/>
                </a:solidFill>
                <a:cs typeface="Courier New" pitchFamily="49" charset="0"/>
              </a:rPr>
              <a:t>Traversable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lvl="1" algn="l">
              <a:lnSpc>
                <a:spcPct val="150000"/>
              </a:lnSpc>
            </a:pPr>
            <a:r>
              <a:rPr lang="pl-PL" sz="32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/* Metody */</a:t>
            </a:r>
          </a:p>
          <a:p>
            <a:pPr lvl="1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current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scalar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key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next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rewind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boolean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valid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9" name="Prostokąt 4"/>
          <p:cNvSpPr/>
          <p:nvPr/>
        </p:nvSpPr>
        <p:spPr>
          <a:xfrm>
            <a:off x="1390650" y="3617912"/>
            <a:ext cx="104060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Pozwala na użycie obiektu w pętli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foreach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Dzięki niemu możemy bez użycia dodatkowych metod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przeiterować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np. po własności obiektu będącej tablicą.</a:t>
            </a: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iteratora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są wywoływane automatycznie przy kolejnych iteracjach, do nas należy napisanie ich implementacji.</a:t>
            </a: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Interfejs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Iterator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nie powoduje zamiany obiektu w tablicę a więc nie można takiego obiektu użyć np. w funkcjach tablic.</a:t>
            </a:r>
          </a:p>
        </p:txBody>
      </p:sp>
      <p:sp>
        <p:nvSpPr>
          <p:cNvPr id="10" name="Prostokąt 6"/>
          <p:cNvSpPr/>
          <p:nvPr/>
        </p:nvSpPr>
        <p:spPr>
          <a:xfrm>
            <a:off x="1390650" y="2766896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Interfejs </a:t>
            </a:r>
            <a:r>
              <a:rPr lang="pl-PL" sz="3600" b="1" err="1">
                <a:solidFill>
                  <a:srgbClr val="F88266"/>
                </a:solidFill>
                <a:latin typeface="+mj-lt"/>
              </a:rPr>
              <a:t>Iterator</a:t>
            </a:r>
            <a:endParaRPr lang="pl-PL" sz="3600" b="1">
              <a:solidFill>
                <a:srgbClr val="F882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1569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rostokąt 4"/>
          <p:cNvSpPr/>
          <p:nvPr/>
        </p:nvSpPr>
        <p:spPr>
          <a:xfrm>
            <a:off x="1390650" y="3617912"/>
            <a:ext cx="10406063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Pozwala na użycie obiektu jak tablicy.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Dzięki niemu możemy odwołać się do obiektu jak do tablicy: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obj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pl-PL" sz="3600" b="1" err="1">
                <a:solidFill>
                  <a:srgbClr val="7030A0"/>
                </a:solidFill>
              </a:rPr>
              <a:t>new</a:t>
            </a:r>
            <a:r>
              <a:rPr lang="pl-PL" sz="3600" b="1">
                <a:solidFill>
                  <a:srgbClr val="7030A0"/>
                </a:solidFill>
              </a:rPr>
              <a:t> </a:t>
            </a:r>
            <a:r>
              <a:rPr lang="pl-PL" sz="3600" b="1" err="1">
                <a:solidFill>
                  <a:schemeClr val="accent5"/>
                </a:solidFill>
              </a:rPr>
              <a:t>ExampleObject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obj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['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foo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'] = 'bar';</a:t>
            </a:r>
            <a:r>
              <a:rPr lang="pl-PL" sz="3600" b="1">
                <a:solidFill>
                  <a:schemeClr val="bg2">
                    <a:lumMod val="75000"/>
                  </a:schemeClr>
                </a:solidFill>
              </a:rPr>
              <a:t>//</a:t>
            </a:r>
            <a:r>
              <a:rPr lang="pl-PL" sz="3600">
                <a:solidFill>
                  <a:schemeClr val="bg2">
                    <a:lumMod val="75000"/>
                  </a:schemeClr>
                </a:solidFill>
              </a:rPr>
              <a:t>wywoła </a:t>
            </a:r>
            <a:r>
              <a:rPr lang="pl-PL" sz="3600" err="1">
                <a:solidFill>
                  <a:schemeClr val="bg2">
                    <a:lumMod val="75000"/>
                  </a:schemeClr>
                </a:solidFill>
              </a:rPr>
              <a:t>metode</a:t>
            </a:r>
            <a:r>
              <a:rPr lang="pl-PL" sz="36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l-PL" sz="3600" err="1">
                <a:solidFill>
                  <a:schemeClr val="bg2">
                    <a:lumMod val="75000"/>
                  </a:schemeClr>
                </a:solidFill>
              </a:rPr>
              <a:t>offsetSet</a:t>
            </a:r>
            <a:endParaRPr lang="pl-PL" sz="3600">
              <a:solidFill>
                <a:schemeClr val="bg2">
                  <a:lumMod val="7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rgbClr val="7030A0"/>
                </a:solidFill>
              </a:rPr>
              <a:t>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obj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['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foo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'];</a:t>
            </a:r>
            <a:r>
              <a:rPr lang="pl-PL" sz="3600" b="1">
                <a:solidFill>
                  <a:schemeClr val="bg2">
                    <a:lumMod val="75000"/>
                  </a:schemeClr>
                </a:solidFill>
              </a:rPr>
              <a:t>//</a:t>
            </a:r>
            <a:r>
              <a:rPr lang="pl-PL" sz="3600">
                <a:solidFill>
                  <a:schemeClr val="bg2">
                    <a:lumMod val="75000"/>
                  </a:schemeClr>
                </a:solidFill>
              </a:rPr>
              <a:t>wywoła </a:t>
            </a:r>
            <a:r>
              <a:rPr lang="pl-PL" sz="3600" err="1">
                <a:solidFill>
                  <a:schemeClr val="bg2">
                    <a:lumMod val="75000"/>
                  </a:schemeClr>
                </a:solidFill>
              </a:rPr>
              <a:t>metode</a:t>
            </a:r>
            <a:r>
              <a:rPr lang="pl-PL" sz="36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l-PL" sz="3600" err="1">
                <a:solidFill>
                  <a:schemeClr val="bg2">
                    <a:lumMod val="75000"/>
                  </a:schemeClr>
                </a:solidFill>
              </a:rPr>
              <a:t>offsetGet</a:t>
            </a:r>
            <a:endParaRPr lang="pl-PL" sz="3600">
              <a:solidFill>
                <a:schemeClr val="bg2">
                  <a:lumMod val="7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Metody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ArrayAccess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są wywoływane automatycznie przy próbie dostępu do obiektu jak tablicy.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Interfejs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ArrayAccess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nie powoduje zamiany obiektu w tablicę a więc nie można takiego obiektu użyć np. w funkcjach tablic.</a:t>
            </a:r>
          </a:p>
        </p:txBody>
      </p:sp>
      <p:sp>
        <p:nvSpPr>
          <p:cNvPr id="10" name="Prostokąt 6"/>
          <p:cNvSpPr/>
          <p:nvPr/>
        </p:nvSpPr>
        <p:spPr>
          <a:xfrm>
            <a:off x="1390650" y="2766896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Interfejs </a:t>
            </a:r>
            <a:r>
              <a:rPr lang="pl-PL" sz="3600" b="1" err="1">
                <a:solidFill>
                  <a:srgbClr val="F88266"/>
                </a:solidFill>
              </a:rPr>
              <a:t>ArrayAccess</a:t>
            </a:r>
            <a:endParaRPr lang="pl-PL" sz="3600" b="1">
              <a:solidFill>
                <a:srgbClr val="F88266"/>
              </a:solidFill>
              <a:latin typeface="+mj-lt"/>
            </a:endParaRPr>
          </a:p>
        </p:txBody>
      </p:sp>
      <p:sp>
        <p:nvSpPr>
          <p:cNvPr id="13" name="Prostokąt 6"/>
          <p:cNvSpPr/>
          <p:nvPr/>
        </p:nvSpPr>
        <p:spPr>
          <a:xfrm>
            <a:off x="12645706" y="2766896"/>
            <a:ext cx="3134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err="1">
                <a:solidFill>
                  <a:srgbClr val="F88266"/>
                </a:solidFill>
              </a:rPr>
              <a:t>ArrayAccess</a:t>
            </a:r>
            <a:r>
              <a:rPr lang="pl-PL" sz="3600" b="1">
                <a:solidFill>
                  <a:srgbClr val="F88266"/>
                </a:solidFill>
              </a:rPr>
              <a:t> </a:t>
            </a:r>
          </a:p>
        </p:txBody>
      </p:sp>
      <p:sp>
        <p:nvSpPr>
          <p:cNvPr id="14" name="Prostokąt 7"/>
          <p:cNvSpPr/>
          <p:nvPr/>
        </p:nvSpPr>
        <p:spPr>
          <a:xfrm>
            <a:off x="12645706" y="3394712"/>
            <a:ext cx="1173829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200" b="1" err="1">
                <a:solidFill>
                  <a:schemeClr val="accent5"/>
                </a:solidFill>
                <a:cs typeface="Courier New" pitchFamily="49" charset="0"/>
              </a:rPr>
              <a:t>ArrayAccess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algn="l">
              <a:lnSpc>
                <a:spcPct val="150000"/>
              </a:lnSpc>
            </a:pPr>
            <a:r>
              <a:rPr lang="pl-PL" sz="32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/* Metody */</a:t>
            </a:r>
          </a:p>
          <a:p>
            <a:pPr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boolean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offsetExists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$offset)</a:t>
            </a:r>
          </a:p>
          <a:p>
            <a:pPr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offsetGet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$offset)</a:t>
            </a:r>
          </a:p>
          <a:p>
            <a:pPr marL="5915025" indent="-5915025"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offsetSet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$offset,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value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err="1">
                <a:solidFill>
                  <a:srgbClr val="7030A0"/>
                </a:solidFill>
                <a:cs typeface="Courier New" pitchFamily="49" charset="0"/>
              </a:rPr>
              <a:t>void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200" b="1" err="1">
                <a:solidFill>
                  <a:schemeClr val="accent2"/>
                </a:solidFill>
                <a:cs typeface="Courier New" pitchFamily="49" charset="0"/>
              </a:rPr>
              <a:t>offsetUnset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mixed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$offset)</a:t>
            </a:r>
          </a:p>
          <a:p>
            <a:pPr algn="l">
              <a:lnSpc>
                <a:spcPct val="150000"/>
              </a:lnSpc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0013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rostokąt 4"/>
          <p:cNvSpPr/>
          <p:nvPr/>
        </p:nvSpPr>
        <p:spPr>
          <a:xfrm>
            <a:off x="1390650" y="3617912"/>
            <a:ext cx="104060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Pozwala na użycie obiektu w funkcji </a:t>
            </a:r>
            <a:r>
              <a:rPr lang="pl-PL" sz="3600" b="1" dirty="0" err="1">
                <a:solidFill>
                  <a:schemeClr val="accent5"/>
                </a:solidFill>
              </a:rPr>
              <a:t>serialize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metodzie </a:t>
            </a:r>
            <a:r>
              <a:rPr lang="pl-PL" sz="3600" b="1" dirty="0" err="1">
                <a:solidFill>
                  <a:schemeClr val="accent5"/>
                </a:solidFill>
              </a:rPr>
              <a:t>jsonSerialize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implementujemy co ma być zwrócone i przekazane do funkcji </a:t>
            </a:r>
            <a:r>
              <a:rPr lang="pl-PL" sz="3600" b="1" dirty="0" err="1">
                <a:solidFill>
                  <a:schemeClr val="accent5"/>
                </a:solidFill>
              </a:rPr>
              <a:t>serialize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np. String lub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</a:rPr>
              <a:t>obj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pl-PL" sz="3600" b="1" dirty="0" err="1">
                <a:solidFill>
                  <a:srgbClr val="7030A0"/>
                </a:solidFill>
              </a:rPr>
              <a:t>new</a:t>
            </a:r>
            <a:r>
              <a:rPr lang="pl-PL" sz="3600" b="1" dirty="0">
                <a:solidFill>
                  <a:srgbClr val="7030A0"/>
                </a:solidFill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</a:rPr>
              <a:t>ExampleObject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 b="1" dirty="0" err="1">
                <a:solidFill>
                  <a:schemeClr val="accent5"/>
                </a:solidFill>
              </a:rPr>
              <a:t>serialize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($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</a:rPr>
              <a:t>obj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);</a:t>
            </a:r>
            <a:r>
              <a:rPr lang="pl-PL" sz="3600" b="1" dirty="0">
                <a:solidFill>
                  <a:schemeClr val="bg2">
                    <a:lumMod val="75000"/>
                  </a:schemeClr>
                </a:solidFill>
              </a:rPr>
              <a:t>//</a:t>
            </a:r>
            <a:r>
              <a:rPr lang="pl-PL" sz="3600" dirty="0">
                <a:solidFill>
                  <a:schemeClr val="bg2">
                    <a:lumMod val="75000"/>
                  </a:schemeClr>
                </a:solidFill>
              </a:rPr>
              <a:t>wywoła </a:t>
            </a:r>
            <a:r>
              <a:rPr lang="pl-PL" sz="3600" dirty="0" err="1">
                <a:solidFill>
                  <a:schemeClr val="bg2">
                    <a:lumMod val="75000"/>
                  </a:schemeClr>
                </a:solidFill>
              </a:rPr>
              <a:t>metode</a:t>
            </a:r>
            <a:r>
              <a:rPr lang="pl-PL" sz="3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bg2">
                    <a:lumMod val="75000"/>
                  </a:schemeClr>
                </a:solidFill>
              </a:rPr>
              <a:t>jsonSerialize</a:t>
            </a:r>
            <a:r>
              <a:rPr lang="pl-PL" sz="3600" dirty="0">
                <a:solidFill>
                  <a:schemeClr val="bg2">
                    <a:lumMod val="75000"/>
                  </a:schemeClr>
                </a:solidFill>
              </a:rPr>
              <a:t>() i przekaże jej rezultat do funkcji </a:t>
            </a:r>
            <a:r>
              <a:rPr lang="pl-PL" sz="3600" dirty="0" err="1">
                <a:solidFill>
                  <a:schemeClr val="bg2">
                    <a:lumMod val="75000"/>
                  </a:schemeClr>
                </a:solidFill>
              </a:rPr>
              <a:t>serialize</a:t>
            </a:r>
            <a:r>
              <a:rPr lang="pl-PL" sz="3600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JsonSerializable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jest wywoływana automatycznie przy przekazaniu obiektu do funkcji </a:t>
            </a:r>
            <a:r>
              <a:rPr lang="pl-PL" sz="3600" b="1" dirty="0" err="1">
                <a:solidFill>
                  <a:schemeClr val="accent5"/>
                </a:solidFill>
              </a:rPr>
              <a:t>serialize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</a:p>
        </p:txBody>
      </p:sp>
      <p:sp>
        <p:nvSpPr>
          <p:cNvPr id="10" name="Prostokąt 6"/>
          <p:cNvSpPr/>
          <p:nvPr/>
        </p:nvSpPr>
        <p:spPr>
          <a:xfrm>
            <a:off x="1390650" y="276689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  <a:latin typeface="+mj-lt"/>
              </a:rPr>
              <a:t>Interfejs </a:t>
            </a:r>
            <a:r>
              <a:rPr lang="pl-PL" sz="3600" b="1" dirty="0" err="1">
                <a:solidFill>
                  <a:srgbClr val="F88266"/>
                </a:solidFill>
              </a:rPr>
              <a:t>JsonSerializable</a:t>
            </a:r>
            <a:endParaRPr lang="pl-PL" sz="3600" b="1" dirty="0">
              <a:solidFill>
                <a:srgbClr val="F88266"/>
              </a:solidFill>
              <a:latin typeface="+mj-lt"/>
            </a:endParaRPr>
          </a:p>
        </p:txBody>
      </p:sp>
      <p:sp>
        <p:nvSpPr>
          <p:cNvPr id="13" name="Prostokąt 6"/>
          <p:cNvSpPr/>
          <p:nvPr/>
        </p:nvSpPr>
        <p:spPr>
          <a:xfrm>
            <a:off x="12645706" y="2766896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 err="1">
                <a:solidFill>
                  <a:srgbClr val="F88266"/>
                </a:solidFill>
              </a:rPr>
              <a:t>JsonSerializable</a:t>
            </a:r>
            <a:r>
              <a:rPr lang="pl-PL" sz="3600" b="1" dirty="0">
                <a:solidFill>
                  <a:srgbClr val="F88266"/>
                </a:solidFill>
              </a:rPr>
              <a:t> </a:t>
            </a:r>
          </a:p>
        </p:txBody>
      </p:sp>
      <p:sp>
        <p:nvSpPr>
          <p:cNvPr id="14" name="Prostokąt 7"/>
          <p:cNvSpPr/>
          <p:nvPr/>
        </p:nvSpPr>
        <p:spPr>
          <a:xfrm>
            <a:off x="12645706" y="3394712"/>
            <a:ext cx="117382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200" b="1" dirty="0" err="1">
                <a:solidFill>
                  <a:schemeClr val="accent5"/>
                </a:solidFill>
                <a:cs typeface="Courier New" pitchFamily="49" charset="0"/>
              </a:rPr>
              <a:t>JsonSerializable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</a:p>
          <a:p>
            <a:pPr algn="l">
              <a:lnSpc>
                <a:spcPct val="150000"/>
              </a:lnSpc>
            </a:pPr>
            <a:r>
              <a:rPr lang="pl-PL" sz="3200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/* Metody */</a:t>
            </a:r>
          </a:p>
          <a:p>
            <a:pPr algn="l">
              <a:lnSpc>
                <a:spcPct val="150000"/>
              </a:lnSpc>
            </a:pPr>
            <a:r>
              <a:rPr lang="pl-PL" sz="3200" b="1" dirty="0" err="1">
                <a:solidFill>
                  <a:srgbClr val="7030A0"/>
                </a:solidFill>
                <a:cs typeface="Courier New" pitchFamily="49" charset="0"/>
              </a:rPr>
              <a:t>abstract</a:t>
            </a:r>
            <a:r>
              <a:rPr lang="pl-PL" sz="3200" b="1" dirty="0">
                <a:solidFill>
                  <a:srgbClr val="7030A0"/>
                </a:solidFill>
                <a:cs typeface="Courier New" pitchFamily="49" charset="0"/>
              </a:rPr>
              <a:t> public </a:t>
            </a:r>
            <a:r>
              <a:rPr lang="pl-PL" sz="3200" b="1" dirty="0" err="1">
                <a:solidFill>
                  <a:srgbClr val="7030A0"/>
                </a:solidFill>
                <a:cs typeface="Courier New" pitchFamily="49" charset="0"/>
              </a:rPr>
              <a:t>mixed</a:t>
            </a:r>
            <a:r>
              <a:rPr lang="pl-PL" sz="32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200" b="1" dirty="0" err="1">
                <a:solidFill>
                  <a:schemeClr val="accent2"/>
                </a:solidFill>
                <a:cs typeface="Courier New" pitchFamily="49" charset="0"/>
              </a:rPr>
              <a:t>jsonSerialize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void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11" name="Łuk 11"/>
          <p:cNvSpPr/>
          <p:nvPr/>
        </p:nvSpPr>
        <p:spPr>
          <a:xfrm rot="21038869">
            <a:off x="16996733" y="2874266"/>
            <a:ext cx="1888808" cy="1444670"/>
          </a:xfrm>
          <a:custGeom>
            <a:avLst/>
            <a:gdLst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2" fmla="*/ 1664208 w 3328416"/>
              <a:gd name="connsiteY2" fmla="*/ 1444670 h 2889339"/>
              <a:gd name="connsiteX3" fmla="*/ 1664208 w 3328416"/>
              <a:gd name="connsiteY3" fmla="*/ 0 h 2889339"/>
              <a:gd name="connsiteX0" fmla="*/ 1664208 w 3328416"/>
              <a:gd name="connsiteY0" fmla="*/ 0 h 2889339"/>
              <a:gd name="connsiteX1" fmla="*/ 3328416 w 3328416"/>
              <a:gd name="connsiteY1" fmla="*/ 1444670 h 2889339"/>
              <a:gd name="connsiteX0" fmla="*/ 0 w 1888808"/>
              <a:gd name="connsiteY0" fmla="*/ 0 h 1444670"/>
              <a:gd name="connsiteX1" fmla="*/ 1664208 w 1888808"/>
              <a:gd name="connsiteY1" fmla="*/ 1444670 h 1444670"/>
              <a:gd name="connsiteX2" fmla="*/ 0 w 1888808"/>
              <a:gd name="connsiteY2" fmla="*/ 1444670 h 1444670"/>
              <a:gd name="connsiteX3" fmla="*/ 0 w 1888808"/>
              <a:gd name="connsiteY3" fmla="*/ 0 h 1444670"/>
              <a:gd name="connsiteX0" fmla="*/ 0 w 1888808"/>
              <a:gd name="connsiteY0" fmla="*/ 0 h 1444670"/>
              <a:gd name="connsiteX1" fmla="*/ 1888808 w 1888808"/>
              <a:gd name="connsiteY1" fmla="*/ 981232 h 1444670"/>
              <a:gd name="connsiteX0" fmla="*/ 0 w 1888808"/>
              <a:gd name="connsiteY0" fmla="*/ 0 h 1444670"/>
              <a:gd name="connsiteX1" fmla="*/ 1664208 w 1888808"/>
              <a:gd name="connsiteY1" fmla="*/ 1444670 h 1444670"/>
              <a:gd name="connsiteX2" fmla="*/ 0 w 1888808"/>
              <a:gd name="connsiteY2" fmla="*/ 1444670 h 1444670"/>
              <a:gd name="connsiteX3" fmla="*/ 0 w 1888808"/>
              <a:gd name="connsiteY3" fmla="*/ 0 h 1444670"/>
              <a:gd name="connsiteX0" fmla="*/ 0 w 1888808"/>
              <a:gd name="connsiteY0" fmla="*/ 0 h 1444670"/>
              <a:gd name="connsiteX1" fmla="*/ 1888808 w 1888808"/>
              <a:gd name="connsiteY1" fmla="*/ 981232 h 144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8808" h="1444670" stroke="0" extrusionOk="0">
                <a:moveTo>
                  <a:pt x="0" y="0"/>
                </a:moveTo>
                <a:cubicBezTo>
                  <a:pt x="919117" y="0"/>
                  <a:pt x="1664208" y="646801"/>
                  <a:pt x="1664208" y="1444670"/>
                </a:cubicBezTo>
                <a:lnTo>
                  <a:pt x="0" y="1444670"/>
                </a:lnTo>
                <a:lnTo>
                  <a:pt x="0" y="0"/>
                </a:lnTo>
                <a:close/>
              </a:path>
              <a:path w="1888808" h="1444670" fill="none">
                <a:moveTo>
                  <a:pt x="0" y="0"/>
                </a:moveTo>
                <a:cubicBezTo>
                  <a:pt x="919117" y="0"/>
                  <a:pt x="1257450" y="190589"/>
                  <a:pt x="1888808" y="981232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hape 593"/>
          <p:cNvSpPr/>
          <p:nvPr/>
        </p:nvSpPr>
        <p:spPr>
          <a:xfrm>
            <a:off x="19003518" y="3128923"/>
            <a:ext cx="3781309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sz="28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O </a:t>
            </a: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tym interfejsie wspominaliśmy na zajęciach z REST</a:t>
            </a:r>
            <a:endParaRPr lang="pl-PL" altLang="pl-PL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8777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19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082719"/>
            <a:ext cx="10012680" cy="3672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>
                <a:solidFill>
                  <a:srgbClr val="000000"/>
                </a:solidFill>
              </a:rPr>
              <a:t>: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Interfejsy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klasy</a:t>
            </a:r>
            <a:endParaRPr lang="en-US" b="1">
              <a:solidFill>
                <a:schemeClr val="accent5">
                  <a:lumMod val="75000"/>
                </a:schemeClr>
              </a:solidFill>
            </a:endParaRPr>
          </a:p>
          <a:p>
            <a:pPr rtl="0" latinLnBrk="1" hangingPunct="0"/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abstrakcyjne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finalne</a:t>
            </a:r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48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</a:t>
            </a:r>
          </a:p>
        </p:txBody>
      </p:sp>
      <p:pic>
        <p:nvPicPr>
          <p:cNvPr id="6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ostokąt 6"/>
          <p:cNvSpPr/>
          <p:nvPr/>
        </p:nvSpPr>
        <p:spPr>
          <a:xfrm>
            <a:off x="1390650" y="3617912"/>
            <a:ext cx="1040606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sldjump"/>
              </a:rPr>
              <a:t>Interfejsy, klasy abstrakcyjne i finalne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 action="ppaction://hlinksldjump"/>
              </a:rPr>
              <a:t>Funkcja autoload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 action="ppaction://hlinksldjump"/>
              </a:rPr>
              <a:t>Zaawansowane działania na stringach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 action="ppaction://hlinksldjump"/>
              </a:rPr>
              <a:t>Wyrażenia regularne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Pliki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Wyjątki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645706" y="3617913"/>
            <a:ext cx="103111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Filtry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Mail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XML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JSON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Header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928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78621" y="5936623"/>
            <a:ext cx="11381363" cy="1626854"/>
          </a:xfrm>
        </p:spPr>
        <p:txBody>
          <a:bodyPr/>
          <a:lstStyle/>
          <a:p>
            <a:r>
              <a:rPr lang="pl-PL"/>
              <a:t>Funkcja </a:t>
            </a:r>
            <a:r>
              <a:rPr lang="pl-PL" err="1"/>
              <a:t>autoload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49643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Problem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621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dużych projektach składających się z setek albo tysięcy klas zapisanych w różnych plikach trudno jest programiście kontrolować, które pliki powinny zostać dołączone.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opłaca się dołączać wszystkich plików tylko dlatego, że jest szansa, iż mogą zostać użyte.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Taka lista plików byłaby trudna w aktualizacji.</a:t>
            </a:r>
          </a:p>
        </p:txBody>
      </p:sp>
    </p:spTree>
    <p:extLst>
      <p:ext uri="{BB962C8B-B14F-4D97-AF65-F5344CB8AC3E}">
        <p14:creationId xmlns:p14="http://schemas.microsoft.com/office/powerpoint/2010/main" val="22966387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Rozwiązanie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Funkcja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autoload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pozwala na automatyczne załadowanie odpowiedniego pliku, gdy interpreter stwierdza, że nie ma definicji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 utworzenia obiektu.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tym celu każdą klasę zapisuje się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oddzielnym pliku.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Nazwa tego pliku to nazwa klasy,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którą ten plik zawiera.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595052"/>
            <a:ext cx="103111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Funkcja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__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autoload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na podstawie nazwy klasy/interfejsu, który nie został wcześniej znaleziony, może doładować odpowiedni plik zawierający tę klasę.</a:t>
            </a:r>
          </a:p>
        </p:txBody>
      </p:sp>
    </p:spTree>
    <p:extLst>
      <p:ext uri="{BB962C8B-B14F-4D97-AF65-F5344CB8AC3E}">
        <p14:creationId xmlns:p14="http://schemas.microsoft.com/office/powerpoint/2010/main" val="36922754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Funkcja </a:t>
            </a:r>
            <a:r>
              <a:rPr lang="pl-PL" err="1"/>
              <a:t>autoload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44930" y="3435033"/>
            <a:ext cx="1040606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File: MyClass1.php</a:t>
            </a:r>
          </a:p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>
                <a:solidFill>
                  <a:schemeClr val="accent5"/>
                </a:solidFill>
                <a:cs typeface="Courier New" pitchFamily="49" charset="0"/>
              </a:rPr>
              <a:t>MyClass1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44930" y="6530658"/>
            <a:ext cx="1040606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File: MyClass2.php</a:t>
            </a:r>
          </a:p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>
                <a:solidFill>
                  <a:schemeClr val="accent5"/>
                </a:solidFill>
                <a:cs typeface="Courier New" pitchFamily="49" charset="0"/>
              </a:rPr>
              <a:t>MyClass2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99986" y="3412173"/>
            <a:ext cx="10356852" cy="5274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function </a:t>
            </a:r>
            <a:r>
              <a:rPr lang="en-US" sz="3600" b="1">
                <a:solidFill>
                  <a:srgbClr val="F88266"/>
                </a:solidFill>
                <a:cs typeface="Courier New" pitchFamily="49" charset="0"/>
              </a:rPr>
              <a:t>__</a:t>
            </a:r>
            <a:r>
              <a:rPr lang="en-US" sz="3600" b="1" err="1">
                <a:solidFill>
                  <a:srgbClr val="F88266"/>
                </a:solidFill>
                <a:cs typeface="Courier New" pitchFamily="49" charset="0"/>
              </a:rPr>
              <a:t>autoload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class_name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 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   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include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$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class_name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'.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php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obj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1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=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 new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MyClass1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$obj2 = 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MyClass2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(); 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564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spl_autoload_register</a:t>
            </a:r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602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Istotnym ograniczeniem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autoload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jest to, że w kodzie może być tylko jedna taka funkcja.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Nowszym mechanizmem do automatycznego ładowania klas jest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spl_autoload_register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która pozwala na zarejestrowanie wielu różnych funkcji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autoload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co oznacza, iż możemy dodawać klasy np. z różnych katalogów.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Wszystkie zarejestrowane funkcje są wykonywane w kolejności rejestracji.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836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4636854"/>
            <a:ext cx="11142921" cy="1626854"/>
          </a:xfrm>
        </p:spPr>
        <p:txBody>
          <a:bodyPr/>
          <a:lstStyle/>
          <a:p>
            <a:r>
              <a:rPr lang="pl-PL"/>
              <a:t>Zaawansowane działanie </a:t>
            </a:r>
            <a:br>
              <a:rPr lang="pl-PL"/>
            </a:br>
            <a:r>
              <a:rPr lang="pl-PL"/>
              <a:t>na stringach</a:t>
            </a:r>
          </a:p>
        </p:txBody>
      </p:sp>
    </p:spTree>
    <p:extLst>
      <p:ext uri="{BB962C8B-B14F-4D97-AF65-F5344CB8AC3E}">
        <p14:creationId xmlns:p14="http://schemas.microsoft.com/office/powerpoint/2010/main" val="22513722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Przypomnienie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623800" y="3591014"/>
            <a:ext cx="10406063" cy="651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</a:t>
            </a:r>
            <a:r>
              <a:rPr lang="pl-PL" sz="3600" b="1" dirty="0">
                <a:solidFill>
                  <a:schemeClr val="accent6"/>
                </a:solidFill>
                <a:cs typeface="Courier New" pitchFamily="49" charset="0"/>
              </a:rPr>
              <a:t>"Ala ma kota"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[0]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[1]            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substr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($str,4,2); 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explode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urier New" pitchFamily="49" charset="0"/>
              </a:rPr>
              <a:t>' 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              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lvl="0" indent="17463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implode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urier New" pitchFamily="49" charset="0"/>
              </a:rPr>
              <a:t>'_'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explode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urier New" pitchFamily="49" charset="0"/>
              </a:rPr>
              <a:t>' 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str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))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6" name="Łuk 5"/>
          <p:cNvSpPr/>
          <p:nvPr/>
        </p:nvSpPr>
        <p:spPr>
          <a:xfrm rot="18774030">
            <a:off x="13732692" y="4898288"/>
            <a:ext cx="3328416" cy="2889339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Shape 593"/>
          <p:cNvSpPr/>
          <p:nvPr/>
        </p:nvSpPr>
        <p:spPr>
          <a:xfrm>
            <a:off x="16610951" y="4970463"/>
            <a:ext cx="4859864" cy="4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bg2">
                    <a:lumMod val="50000"/>
                  </a:schemeClr>
                </a:solidFill>
                <a:latin typeface="+mj-lt"/>
              </a:rPr>
              <a:t>A</a:t>
            </a:r>
            <a:endParaRPr lang="pl-PL" altLang="pl-PL" sz="200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Łuk 7"/>
          <p:cNvSpPr/>
          <p:nvPr/>
        </p:nvSpPr>
        <p:spPr>
          <a:xfrm rot="18774030">
            <a:off x="13713642" y="5660289"/>
            <a:ext cx="3328416" cy="2889339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Shape 593"/>
          <p:cNvSpPr/>
          <p:nvPr/>
        </p:nvSpPr>
        <p:spPr>
          <a:xfrm>
            <a:off x="16591901" y="5732464"/>
            <a:ext cx="4859864" cy="4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endParaRPr lang="pl-PL" altLang="pl-PL" sz="200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Łuk 9"/>
          <p:cNvSpPr/>
          <p:nvPr/>
        </p:nvSpPr>
        <p:spPr>
          <a:xfrm rot="18774030">
            <a:off x="15771043" y="7108089"/>
            <a:ext cx="3328416" cy="2889339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hape 593"/>
          <p:cNvSpPr/>
          <p:nvPr/>
        </p:nvSpPr>
        <p:spPr>
          <a:xfrm>
            <a:off x="18649302" y="7180264"/>
            <a:ext cx="4859864" cy="4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bg2">
                    <a:lumMod val="50000"/>
                  </a:schemeClr>
                </a:solidFill>
                <a:latin typeface="+mj-lt"/>
              </a:rPr>
              <a:t>ma</a:t>
            </a:r>
            <a:endParaRPr lang="pl-PL" altLang="pl-PL" sz="200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Łuk 11"/>
          <p:cNvSpPr/>
          <p:nvPr/>
        </p:nvSpPr>
        <p:spPr>
          <a:xfrm rot="18774030">
            <a:off x="15656744" y="8555888"/>
            <a:ext cx="3328416" cy="2889339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Shape 593"/>
          <p:cNvSpPr/>
          <p:nvPr/>
        </p:nvSpPr>
        <p:spPr>
          <a:xfrm>
            <a:off x="18535003" y="8628063"/>
            <a:ext cx="4859864" cy="43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sz="280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array</a:t>
            </a: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('</a:t>
            </a:r>
            <a:r>
              <a:rPr lang="pl-PL" sz="280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Ala','ma','kota</a:t>
            </a: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')</a:t>
            </a:r>
            <a:endParaRPr lang="pl-PL" altLang="pl-PL" sz="200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Łuk 13"/>
          <p:cNvSpPr/>
          <p:nvPr/>
        </p:nvSpPr>
        <p:spPr>
          <a:xfrm rot="19762554">
            <a:off x="18385759" y="9624818"/>
            <a:ext cx="1904144" cy="1168498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Shape 593"/>
          <p:cNvSpPr/>
          <p:nvPr/>
        </p:nvSpPr>
        <p:spPr>
          <a:xfrm>
            <a:off x="20182216" y="9535469"/>
            <a:ext cx="2740151" cy="4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itchFamily="49" charset="0"/>
              </a:rPr>
              <a:t>ala_ma_kota</a:t>
            </a:r>
            <a:endParaRPr lang="pl-PL" altLang="pl-PL" sz="200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202025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72193"/>
            <a:ext cx="215661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strlen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(string $string)</a:t>
            </a:r>
          </a:p>
          <a:p>
            <a:pPr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Zwraca długość łańcucha znaków.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trim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[, string $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character_mask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" \t\n\r\0\x0B" ] )</a:t>
            </a:r>
          </a:p>
          <a:p>
            <a:pPr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Usuwa niechciane znaki (domyślnie białe znaki) z początku i końca łańcucha znaków.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strcmp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(string $str1, string $str2)</a:t>
            </a:r>
          </a:p>
          <a:p>
            <a:pPr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Porównuje dwa łańcuchy znaków.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Zwraca następujące wartości:</a:t>
            </a:r>
          </a:p>
          <a:p>
            <a:pPr algn="l">
              <a:lnSpc>
                <a:spcPct val="10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&lt;0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– gdy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$str1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jest mniejsze od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$str2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&gt;0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– gdy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$str1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jest większe od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$str2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 0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– gdy oba łańcuchy znaków są takie same.</a:t>
            </a:r>
          </a:p>
          <a:p>
            <a:pPr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Funkcja jest wykorzystywana do sortowania łańcucha znaków.</a:t>
            </a:r>
          </a:p>
        </p:txBody>
      </p:sp>
    </p:spTree>
    <p:extLst>
      <p:ext uri="{BB962C8B-B14F-4D97-AF65-F5344CB8AC3E}">
        <p14:creationId xmlns:p14="http://schemas.microsoft.com/office/powerpoint/2010/main" val="6604481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Funkcje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3617913"/>
            <a:ext cx="215661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mixed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str_replace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(mixed $search , mixed $replace , mixed $subject [,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&amp;$count ])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Wyszukuje w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subject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wystąpienia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search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i zmienia je na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replace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search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i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replace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mogą być również tablicami, wtedy są szukane wszystkie elementy z tablicy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search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 następnie zamieniane są na odpowiadające im elementy tablicy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replace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.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Funkcja zwraca wynikowy łańcuch znaków.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strstr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tring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$haystack , mixed $needle [, bool $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before_needle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false ])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Znajduje pierwsze wystąpienie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needle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zmiennej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$haystack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Zwraca część zmiennej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$haystack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od początku wystąpienia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needle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do końca.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Jeżeli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needle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nie został znaleziony zwraca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false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mixed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strpos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 string $haystack , mixed $needle [,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$offset = 0 ] )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Działa podobnie jak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strstr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ale zwraca pozycję (indeks) pierwszego wystąpienia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needle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Jeżeli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needle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nie został znaleziony zwraca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false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060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72192"/>
            <a:ext cx="2156618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strtolower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$string)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Zwraca wejściowy łańcuch znaków po zamianie wszystkich liter na małe.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strtoupper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$string)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Zwraca wejściowy łańcuch znaków po zamianie wszystkie liter na wielkie.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ucfirst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Zwraca wejściowy łańcuch znaków po zamianie pierwszej litery na wielką.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ucwords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Zwraca wejściowy łańcuch znaków po zamianie pierwszej litery każdego wyrazu na wielką.</a:t>
            </a:r>
          </a:p>
        </p:txBody>
      </p:sp>
    </p:spTree>
    <p:extLst>
      <p:ext uri="{BB962C8B-B14F-4D97-AF65-F5344CB8AC3E}">
        <p14:creationId xmlns:p14="http://schemas.microsoft.com/office/powerpoint/2010/main" val="14676903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4629484"/>
            <a:ext cx="11142921" cy="1626854"/>
          </a:xfrm>
        </p:spPr>
        <p:txBody>
          <a:bodyPr/>
          <a:lstStyle/>
          <a:p>
            <a:r>
              <a:rPr lang="pl-PL" dirty="0"/>
              <a:t>Interfejsy, </a:t>
            </a:r>
            <a:br>
              <a:rPr lang="pl-PL" dirty="0"/>
            </a:br>
            <a:r>
              <a:rPr lang="pl-PL" dirty="0"/>
              <a:t>klasy abstrakcyjne </a:t>
            </a:r>
            <a:br>
              <a:rPr lang="pl-PL" dirty="0"/>
            </a:br>
            <a:r>
              <a:rPr lang="pl-PL" dirty="0"/>
              <a:t>i finalne</a:t>
            </a:r>
          </a:p>
        </p:txBody>
      </p:sp>
    </p:spTree>
    <p:extLst>
      <p:ext uri="{BB962C8B-B14F-4D97-AF65-F5344CB8AC3E}">
        <p14:creationId xmlns:p14="http://schemas.microsoft.com/office/powerpoint/2010/main" val="182028190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90650" y="3549332"/>
            <a:ext cx="2156618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addslashes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Dodaje odwrotne ukośniki przez znakami, które tego wymagają,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przykłądowo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przy zapytaniach do bazy w celu uniknięcia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injection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stripslashes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Usuwa działanie funkcji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addslashes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strip_tags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[, 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allowable_tags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])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Usuwa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tagi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HTML z podanego łańcucha znaków.</a:t>
            </a:r>
          </a:p>
          <a:p>
            <a:pPr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void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parse_str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(string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[,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&amp;$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])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Analizuje wejściowy łańcuch znaków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traktuje go jako ciąg parametrów zapytania.</a:t>
            </a:r>
          </a:p>
          <a:p>
            <a:pPr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Poszczególne parametry zapytania zapisywane są w tablicy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042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Funkcje niewrażliwe na wielkość liter</a:t>
            </a:r>
          </a:p>
        </p:txBody>
      </p:sp>
      <p:sp>
        <p:nvSpPr>
          <p:cNvPr id="5" name="Prostokąt 4"/>
          <p:cNvSpPr/>
          <p:nvPr/>
        </p:nvSpPr>
        <p:spPr>
          <a:xfrm>
            <a:off x="1235010" y="3617912"/>
            <a:ext cx="217964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Wiele funkcji wyszukujących ma swoje odpowiedniki nierozróżniające wielkich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małych liter.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funkcje mają dodane w swojej nazwie literę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i.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przykład odpowiednikiem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str_replace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str_ireplace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funkcje działają tak samo jak ich odpowiedniki wrażliwe na wielkość znaków.</a:t>
            </a:r>
          </a:p>
        </p:txBody>
      </p:sp>
    </p:spTree>
    <p:extLst>
      <p:ext uri="{BB962C8B-B14F-4D97-AF65-F5344CB8AC3E}">
        <p14:creationId xmlns:p14="http://schemas.microsoft.com/office/powerpoint/2010/main" val="15865913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Kodowanie wielobajtowe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Kodowanie wielobajtowe jest to wykorzystanie więcej niż jednego bajta do zapisania znaku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(np. UTF-8, UTF-32).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takim przypadku zwykłe funkcje operujące na łańcuchach znaków nie sprawdzają się,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 nie potrafią rozróżnić, czy znak jest zakodowany przy użyciu jednego bajta,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 kilku bajtów.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617912"/>
            <a:ext cx="103111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PHP istnieje zestaw funkcji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mb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działających tak samo jak omówione, ale potrafią wykonywać te operacje na łańcuchach znaków z kodowaniem wielobajtowym.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Więcej na temat funkcji wielobajtowych w PHP: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http://php.net/manual/en/ref.mbstring.php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845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33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082719"/>
            <a:ext cx="10012680" cy="3672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>
                <a:solidFill>
                  <a:srgbClr val="000000"/>
                </a:solidFill>
              </a:rPr>
              <a:t>: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Zaawansowane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działania</a:t>
            </a:r>
            <a:endParaRPr lang="en-US" b="1">
              <a:solidFill>
                <a:schemeClr val="accent5">
                  <a:lumMod val="75000"/>
                </a:schemeClr>
              </a:solidFill>
            </a:endParaRPr>
          </a:p>
          <a:p>
            <a:pPr rtl="0" latinLnBrk="1" hangingPunct="0"/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na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stringach</a:t>
            </a:r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93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9021"/>
            <a:ext cx="11142921" cy="1626854"/>
          </a:xfrm>
        </p:spPr>
        <p:txBody>
          <a:bodyPr/>
          <a:lstStyle/>
          <a:p>
            <a:r>
              <a:rPr lang="pl-PL"/>
              <a:t>Wyrażenia regularne</a:t>
            </a:r>
          </a:p>
        </p:txBody>
      </p:sp>
    </p:spTree>
    <p:extLst>
      <p:ext uri="{BB962C8B-B14F-4D97-AF65-F5344CB8AC3E}">
        <p14:creationId xmlns:p14="http://schemas.microsoft.com/office/powerpoint/2010/main" val="12156270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Definicja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72193"/>
            <a:ext cx="1040606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Wyrażenia regularne (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regex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wzorce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opisujące łańcuchy symboli.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informatyce teoretycznej ciągi znaków pozwalające opisywać języki regularne.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praktyce znalazły bardzo szerokie zastosowanie, pozwalają bowiem w łatwy sposób opisywać wzorce tekstu.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617912"/>
            <a:ext cx="103111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Dwie najpopularniejsze składnie wyrażeń regularnych to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składnia uniksowa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składnia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perlowa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większości zastosowań stosuje się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składnię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perlową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074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Podstawowe elementy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95052"/>
            <a:ext cx="216598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Każdy znak, oprócz znaków specjalnych, określa sam siebie, np.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oznacza znak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Kolejne symbole oznaczają, że w łańcuchu muszą wystąpić dokładnie te symbole w dokładnie takiej samej kolejności, np.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ab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oznacza, że łańcuch musi składać się ze znaku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poprzedzającego znak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523387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66188" cy="1239226"/>
          </a:xfrm>
        </p:spPr>
        <p:txBody>
          <a:bodyPr/>
          <a:lstStyle/>
          <a:p>
            <a:r>
              <a:rPr lang="pl-PL"/>
              <a:t>Znaki specjalne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37385"/>
              </p:ext>
            </p:extLst>
          </p:nvPr>
        </p:nvGraphicFramePr>
        <p:xfrm>
          <a:off x="1390650" y="3627120"/>
          <a:ext cx="10406063" cy="582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28460">
                  <a:extLst>
                    <a:ext uri="{9D8B030D-6E8A-4147-A177-3AD203B41FA5}">
                      <a16:colId xmlns:a16="http://schemas.microsoft.com/office/drawing/2014/main" val="1264207516"/>
                    </a:ext>
                  </a:extLst>
                </a:gridCol>
                <a:gridCol w="7977603">
                  <a:extLst>
                    <a:ext uri="{9D8B030D-6E8A-4147-A177-3AD203B41FA5}">
                      <a16:colId xmlns:a16="http://schemas.microsoft.com/office/drawing/2014/main" val="147864206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75858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 znak </a:t>
                      </a:r>
                      <a:b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 wyjątkiem znaku nowego wiersza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98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Jeden dowolny znak ze znaków znajdujących się między nawiasami, </a:t>
                      </a:r>
                      <a:b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np. [abc] – oznacza a, b lub c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3577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[a–c]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Jeden znak z przedziału od a do c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74797"/>
                  </a:ext>
                </a:extLst>
              </a:tr>
              <a:tr h="204216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[^…]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Jeden dowolny znak nieznajdujący się między nawiasami np.: [^abc] – oznacza jeden znak z wyjątkiem a, b i c.</a:t>
                      </a:r>
                    </a:p>
                    <a:p>
                      <a:pPr algn="l"/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20734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76688"/>
              </p:ext>
            </p:extLst>
          </p:nvPr>
        </p:nvGraphicFramePr>
        <p:xfrm>
          <a:off x="12623801" y="3651250"/>
          <a:ext cx="10333038" cy="48897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11418">
                  <a:extLst>
                    <a:ext uri="{9D8B030D-6E8A-4147-A177-3AD203B41FA5}">
                      <a16:colId xmlns:a16="http://schemas.microsoft.com/office/drawing/2014/main" val="2551896371"/>
                    </a:ext>
                  </a:extLst>
                </a:gridCol>
                <a:gridCol w="7921620">
                  <a:extLst>
                    <a:ext uri="{9D8B030D-6E8A-4147-A177-3AD203B41FA5}">
                      <a16:colId xmlns:a16="http://schemas.microsoft.com/office/drawing/2014/main" val="3608221870"/>
                    </a:ext>
                  </a:extLst>
                </a:gridCol>
              </a:tblGrid>
              <a:tr h="62257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6018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 grupa symboli do późniejszego wykorzystania (przechwytywanie).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801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 odpowiednik słowa lub, oznacza wystąpienie jednego podanych wyrażeń, np.: </a:t>
                      </a:r>
                      <a:r>
                        <a:rPr lang="pl-PL" sz="32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a|b|c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oznacza a lub b lub c.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05397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Oznacza początek wiersza.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74716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$</a:t>
                      </a:r>
                    </a:p>
                    <a:p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Oznacza koniec wiersza.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34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26725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Znaki specjalne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2622846" y="2702659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Znaki specjalne jako zwykłe znaki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45706" y="3572192"/>
            <a:ext cx="10488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chcemy, aby znak specjalny został potraktowany jako zwykły, to musimy go poprzedzić ukośnikiem wstecznym </a:t>
            </a:r>
            <a:r>
              <a:rPr lang="pl-PL" sz="3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\</a:t>
            </a:r>
            <a:r>
              <a:rPr lang="pl-PL" sz="3600" i="1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17463"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Np.: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\. – to kropka a nie dowolny znak,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\.+ – to jedna kropka lub więcej.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75134"/>
              </p:ext>
            </p:extLst>
          </p:nvPr>
        </p:nvGraphicFramePr>
        <p:xfrm>
          <a:off x="1413510" y="3617913"/>
          <a:ext cx="10406063" cy="4754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95611">
                  <a:extLst>
                    <a:ext uri="{9D8B030D-6E8A-4147-A177-3AD203B41FA5}">
                      <a16:colId xmlns:a16="http://schemas.microsoft.com/office/drawing/2014/main" val="1264207516"/>
                    </a:ext>
                  </a:extLst>
                </a:gridCol>
                <a:gridCol w="8710452">
                  <a:extLst>
                    <a:ext uri="{9D8B030D-6E8A-4147-A177-3AD203B41FA5}">
                      <a16:colId xmlns:a16="http://schemas.microsoft.com/office/drawing/2014/main" val="147864206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75858"/>
                  </a:ext>
                </a:extLst>
              </a:tr>
              <a:tr h="204216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 zero lub więcej wystąpień poprzedzającego wyrażenia, np.:</a:t>
                      </a:r>
                      <a:b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[abc]* 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oznacza zero lub więcej znaków </a:t>
                      </a:r>
                      <a:b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ze zbioru a, b, c.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98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 jedno wystąpienie lub więcej poprzedzającego wyrażenia.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35775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 najwyżej jedno wystąpienie (może być zero) poprzedzającego wyrażenia.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7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22679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Rozszerzenia 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60147"/>
              </p:ext>
            </p:extLst>
          </p:nvPr>
        </p:nvGraphicFramePr>
        <p:xfrm>
          <a:off x="5209260" y="3294063"/>
          <a:ext cx="13795493" cy="93257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1264207516"/>
                    </a:ext>
                  </a:extLst>
                </a:gridCol>
                <a:gridCol w="8376826">
                  <a:extLst>
                    <a:ext uri="{9D8B030D-6E8A-4147-A177-3AD203B41FA5}">
                      <a16:colId xmlns:a16="http://schemas.microsoft.com/office/drawing/2014/main" val="147864206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7585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Dowolna cyfra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98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 znak niebędący cyfrą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3577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znak biały (np. spacja, tabulator)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7479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znak niebędący znakiem białym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2073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 znak wyrazu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6763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Dowolny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znak niebędący znakiem wyrazu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268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Nowa linia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1959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Tabulator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8723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Powrót karetki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7883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[: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digit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Dowolna cyfra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622537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[: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alpha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Dowolna litera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52863"/>
                  </a:ext>
                </a:extLst>
              </a:tr>
              <a:tr h="62257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[: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alnum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Dowolna cyfra i litera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0839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Dokładnie N wystąpień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89883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 najmniej N wystąpień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1634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{N,M}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Od N do M wystąpień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30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35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 abstrakcyjne</a:t>
            </a:r>
          </a:p>
        </p:txBody>
      </p:sp>
      <p:pic>
        <p:nvPicPr>
          <p:cNvPr id="5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90650" y="3617913"/>
            <a:ext cx="10406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Klasy abstrakcyjne nie zawierają implementacji części (lub wszystkich) metod.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Metody abstrakcyjne zawierają jedynie definicję samej metody (widoczność, liczbę i rodzaj argumentów) bez jej kodu.</a:t>
            </a:r>
          </a:p>
          <a:p>
            <a:pPr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12645706" y="6248151"/>
            <a:ext cx="1219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pl-PL" sz="3600" b="1" dirty="0">
                <a:solidFill>
                  <a:srgbClr val="50A9A7"/>
                </a:solidFill>
              </a:rPr>
              <a:t>Z klasy abstrakcyjnej </a:t>
            </a:r>
            <a:br>
              <a:rPr lang="pl-PL" sz="3600" b="1" dirty="0">
                <a:solidFill>
                  <a:srgbClr val="50A9A7"/>
                </a:solidFill>
              </a:rPr>
            </a:br>
            <a:r>
              <a:rPr lang="pl-PL" sz="3600" b="1" dirty="0">
                <a:solidFill>
                  <a:srgbClr val="50A9A7"/>
                </a:solidFill>
              </a:rPr>
              <a:t>nie można utworzyć obiektu.</a:t>
            </a:r>
            <a:endParaRPr lang="pl-PL" sz="3600" dirty="0">
              <a:solidFill>
                <a:srgbClr val="50A9A7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623800" y="3617913"/>
            <a:ext cx="10333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Obiekty tworzy się z klas dziedziczących zawierających implementacje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 abstrakcyjnych.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1947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Odwołania i przechwytywanie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90650" y="2722775"/>
            <a:ext cx="4698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Odwołania wsteczne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82879" y="3618420"/>
            <a:ext cx="103111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Przechwycony wcześniej fragment może być wykorzystany później w wyrażeniu za pomocą odwołania wstecznego. 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 kolejnych fragmentów odwołujemy się poprzez \1   \2   \3  itd.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(\w+)=\1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Pasuje do: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Ala=Ala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655275" y="3611103"/>
            <a:ext cx="10406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Przechwytywany fragment tekstu możemy oznaczyć etykietą, dzięki temu łatwiej będzie się do niego odwołać.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(?P&lt;etykieta&gt;...)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odwołać się poprzez: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(?P=etykieta)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/(?P&lt;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slowo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&gt;\w+)=(?P=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slowo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)/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12655280" y="2722775"/>
            <a:ext cx="6058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Przechwytywanie nazwane</a:t>
            </a:r>
          </a:p>
        </p:txBody>
      </p:sp>
      <p:sp>
        <p:nvSpPr>
          <p:cNvPr id="13" name="Łuk 7"/>
          <p:cNvSpPr/>
          <p:nvPr/>
        </p:nvSpPr>
        <p:spPr>
          <a:xfrm rot="13181153">
            <a:off x="-4130" y="7429967"/>
            <a:ext cx="2562812" cy="2533532"/>
          </a:xfrm>
          <a:custGeom>
            <a:avLst/>
            <a:gdLst>
              <a:gd name="connsiteX0" fmla="*/ 2638674 w 5277349"/>
              <a:gd name="connsiteY0" fmla="*/ 0 h 3579219"/>
              <a:gd name="connsiteX1" fmla="*/ 5201486 w 5277349"/>
              <a:gd name="connsiteY1" fmla="*/ 1363569 h 3579219"/>
              <a:gd name="connsiteX2" fmla="*/ 2638675 w 5277349"/>
              <a:gd name="connsiteY2" fmla="*/ 1789610 h 3579219"/>
              <a:gd name="connsiteX3" fmla="*/ 2638674 w 5277349"/>
              <a:gd name="connsiteY3" fmla="*/ 0 h 3579219"/>
              <a:gd name="connsiteX0" fmla="*/ 2638674 w 5277349"/>
              <a:gd name="connsiteY0" fmla="*/ 0 h 3579219"/>
              <a:gd name="connsiteX1" fmla="*/ 5201486 w 5277349"/>
              <a:gd name="connsiteY1" fmla="*/ 1363569 h 3579219"/>
              <a:gd name="connsiteX0" fmla="*/ 0 w 2562812"/>
              <a:gd name="connsiteY0" fmla="*/ 0 h 2533532"/>
              <a:gd name="connsiteX1" fmla="*/ 2562812 w 2562812"/>
              <a:gd name="connsiteY1" fmla="*/ 1363569 h 2533532"/>
              <a:gd name="connsiteX2" fmla="*/ 1 w 2562812"/>
              <a:gd name="connsiteY2" fmla="*/ 1789610 h 2533532"/>
              <a:gd name="connsiteX3" fmla="*/ 0 w 2562812"/>
              <a:gd name="connsiteY3" fmla="*/ 0 h 2533532"/>
              <a:gd name="connsiteX0" fmla="*/ 0 w 2562812"/>
              <a:gd name="connsiteY0" fmla="*/ 0 h 2533532"/>
              <a:gd name="connsiteX1" fmla="*/ 2175685 w 2562812"/>
              <a:gd name="connsiteY1" fmla="*/ 2533532 h 2533532"/>
              <a:gd name="connsiteX0" fmla="*/ 0 w 2562812"/>
              <a:gd name="connsiteY0" fmla="*/ 0 h 2533532"/>
              <a:gd name="connsiteX1" fmla="*/ 2562812 w 2562812"/>
              <a:gd name="connsiteY1" fmla="*/ 1363569 h 2533532"/>
              <a:gd name="connsiteX2" fmla="*/ 1 w 2562812"/>
              <a:gd name="connsiteY2" fmla="*/ 1789610 h 2533532"/>
              <a:gd name="connsiteX3" fmla="*/ 0 w 2562812"/>
              <a:gd name="connsiteY3" fmla="*/ 0 h 2533532"/>
              <a:gd name="connsiteX0" fmla="*/ 0 w 2562812"/>
              <a:gd name="connsiteY0" fmla="*/ 0 h 2533532"/>
              <a:gd name="connsiteX1" fmla="*/ 2175685 w 2562812"/>
              <a:gd name="connsiteY1" fmla="*/ 2533532 h 253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2812" h="2533532" stroke="0" extrusionOk="0">
                <a:moveTo>
                  <a:pt x="0" y="0"/>
                </a:moveTo>
                <a:cubicBezTo>
                  <a:pt x="1215336" y="0"/>
                  <a:pt x="2273485" y="562998"/>
                  <a:pt x="2562812" y="1363569"/>
                </a:cubicBezTo>
                <a:lnTo>
                  <a:pt x="1" y="1789610"/>
                </a:lnTo>
                <a:cubicBezTo>
                  <a:pt x="1" y="1193073"/>
                  <a:pt x="0" y="596537"/>
                  <a:pt x="0" y="0"/>
                </a:cubicBezTo>
                <a:close/>
              </a:path>
              <a:path w="2562812" h="2533532" fill="none">
                <a:moveTo>
                  <a:pt x="0" y="0"/>
                </a:moveTo>
                <a:cubicBezTo>
                  <a:pt x="1215336" y="0"/>
                  <a:pt x="3128504" y="1593391"/>
                  <a:pt x="2175685" y="2533532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2879" y="10134538"/>
            <a:ext cx="978383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Sprawdza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czy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przed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znakiem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równości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stringu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znajduje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się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0" i="0" u="none" strike="noStrike" cap="none" spc="0" normalizeH="0" baseline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słowo</a:t>
            </a: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\</a:t>
            </a:r>
            <a:r>
              <a:rPr kumimoji="0" lang="en-US" sz="3600" b="1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w+</a:t>
            </a: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,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przechwytuje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je a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nastepnie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sprawdza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czy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znakiem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równości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jest to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samo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i="0" u="none" strike="noStrike" cap="none" spc="0" normalizeH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słowo</a:t>
            </a:r>
            <a:r>
              <a:rPr kumimoji="0" lang="en-US" sz="3600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600" b="1" i="0" u="none" strike="noStrike" cap="none" spc="0" normalizeH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\1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592354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66188" cy="1239226"/>
          </a:xfrm>
        </p:spPr>
        <p:txBody>
          <a:bodyPr/>
          <a:lstStyle/>
          <a:p>
            <a:r>
              <a:rPr lang="pl-PL"/>
              <a:t>Przydatne przykłady wyrażeń regularnych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ostokąt 6"/>
          <p:cNvSpPr/>
          <p:nvPr/>
        </p:nvSpPr>
        <p:spPr>
          <a:xfrm>
            <a:off x="12645706" y="3572192"/>
            <a:ext cx="101457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rgbClr val="50A9A7"/>
                </a:solidFill>
              </a:rPr>
              <a:t>Kod pocztowy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[0-9][0-9]-[0-9][0-9][0-9] 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rgbClr val="50A9A7"/>
                </a:solidFill>
              </a:rPr>
              <a:t>Adres email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^[_a-zA-Z0-9-]+(\.[_a-zA-Z0-9-]+)*@[a-zA-Z0-9-]+(\.[a-zA-Z0-9-]{1,})*\.([a-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zA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-Z]{2,}){1}$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7463" algn="l"/>
            <a:r>
              <a:rPr lang="pl-PL" sz="3600" b="1">
                <a:solidFill>
                  <a:srgbClr val="50A9A7"/>
                </a:solidFill>
              </a:rPr>
              <a:t>Godzina w formacie 24h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([01]?[0-9]|2[0-3]):[0-5][0-9]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517263" y="3572192"/>
            <a:ext cx="101457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rgbClr val="50A9A7"/>
                </a:solidFill>
                <a:latin typeface="+mj-lt"/>
              </a:rPr>
              <a:t>Wartość HEX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^#?([a-f0-9]{6}|[a-f0-9]{3})$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rgbClr val="50A9A7"/>
                </a:solidFill>
                <a:latin typeface="+mj-lt"/>
              </a:rPr>
              <a:t>Adres IP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^(?:(?:25[0-5]|2[0-4][0-9]|[01]?[0-9][0-9]?)\.){3}(?:25[0-5]|2[0-4][0-9]|[01]?[0-9][0-9]?)$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indent="17463" algn="l"/>
            <a:r>
              <a:rPr lang="pl-PL" sz="3600" b="1">
                <a:solidFill>
                  <a:srgbClr val="50A9A7"/>
                </a:solidFill>
                <a:latin typeface="+mj-lt"/>
              </a:rPr>
              <a:t>Tag HTML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^&lt;([a-z]+)([^&lt;]+)*(?:&gt;(.*)&lt;\/\1&gt;|\s+\/&gt;)$</a:t>
            </a:r>
          </a:p>
        </p:txBody>
      </p:sp>
    </p:spTree>
    <p:extLst>
      <p:ext uri="{BB962C8B-B14F-4D97-AF65-F5344CB8AC3E}">
        <p14:creationId xmlns:p14="http://schemas.microsoft.com/office/powerpoint/2010/main" val="7564168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66188" cy="1239226"/>
          </a:xfrm>
        </p:spPr>
        <p:txBody>
          <a:bodyPr/>
          <a:lstStyle/>
          <a:p>
            <a:r>
              <a:rPr lang="pl-PL"/>
              <a:t>Separatory i wyrażenia zachłanne (</a:t>
            </a:r>
            <a:r>
              <a:rPr lang="pl-PL" err="1"/>
              <a:t>greedy</a:t>
            </a:r>
            <a:r>
              <a:rPr lang="pl-PL"/>
              <a:t>)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44930" y="3614876"/>
            <a:ext cx="1219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Separatory oddzielają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poszczególne części wyrażenia.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Najczęściej stosowane separatory to: / # ~</a:t>
            </a:r>
          </a:p>
          <a:p>
            <a:pPr marL="0" indent="17463"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/[0-9][0-9]-[0-9][0-9][0-9] /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/[0-9][0-9]-[0-9][0-9][0-9] /i</a:t>
            </a:r>
          </a:p>
          <a:p>
            <a:pPr marL="0" indent="17463"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19441" y="3614876"/>
            <a:ext cx="10406063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Kwantyfikatory w wyrażeniach regularnych dopasowują tak wiele znaków jak to możliwe</a:t>
            </a:r>
          </a:p>
          <a:p>
            <a:pPr marL="0" indent="17463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[[Ala ma kota]] [[Ale kot nie ma Ali]]</a:t>
            </a:r>
          </a:p>
          <a:p>
            <a:pPr marL="0" indent="17463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(\[\[.*\]\])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Można tego uniknąć dzięki zdefiniowaniu znaków, które nie powinny wystąpić:  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(\[\[[^\]]*\]\])</a:t>
            </a:r>
          </a:p>
          <a:p>
            <a:pPr marL="0" indent="17463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Można też dodać? po kwantyfikatorze,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który zmienia go na leniwy.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390650" y="2722775"/>
            <a:ext cx="2595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Separatory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655280" y="2722775"/>
            <a:ext cx="4826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Wyrażenia zachłanne</a:t>
            </a:r>
          </a:p>
        </p:txBody>
      </p:sp>
    </p:spTree>
    <p:extLst>
      <p:ext uri="{BB962C8B-B14F-4D97-AF65-F5344CB8AC3E}">
        <p14:creationId xmlns:p14="http://schemas.microsoft.com/office/powerpoint/2010/main" val="84641918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Tryby dopasowania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47706"/>
            <a:ext cx="104060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ignoruje wielkość liter w wyrażeniu,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wykonuje dopasowanie dla wielu linii,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kropka oznacz również znak nowej linii,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stosuje UTF-8,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domyślnie kwantyfikatory nie są zachłanne.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23800" y="3617913"/>
            <a:ext cx="10333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Tryby dopasowania można łączyć ze sobą: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/w+/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iu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83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Wyrażenia regularne w PHP</a:t>
            </a:r>
            <a:br>
              <a:rPr lang="pl-PL"/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67790" y="3480752"/>
            <a:ext cx="101993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preg_match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preg_match_all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wyrażenie pasuje do podanego łańcucha znaków,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Funkcja zwraca następujące wartości:</a:t>
            </a:r>
          </a:p>
          <a:p>
            <a:pPr marL="992188" indent="-447675" algn="l">
              <a:buFont typeface="Arial" panose="020B0604020202020204" pitchFamily="34" charset="0"/>
              <a:buChar char="•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jeżeli jest dopasowanie,</a:t>
            </a:r>
          </a:p>
          <a:p>
            <a:pPr marL="992188" indent="-447675" algn="l">
              <a:buFont typeface="Arial" panose="020B0604020202020204" pitchFamily="34" charset="0"/>
              <a:buChar char="•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jeżeli nie ma dopasowania,</a:t>
            </a:r>
          </a:p>
          <a:p>
            <a:pPr marL="992188" indent="-447675" algn="l">
              <a:buFont typeface="Arial" panose="020B0604020202020204" pitchFamily="34" charset="0"/>
              <a:buChar char="•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jeżeli wystąpił błąd.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23800" y="3480752"/>
            <a:ext cx="10333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$subject = </a:t>
            </a:r>
            <a:r>
              <a:rPr lang="en-US" sz="3600" b="1">
                <a:solidFill>
                  <a:schemeClr val="accent6"/>
                </a:solidFill>
              </a:rPr>
              <a:t>"</a:t>
            </a:r>
            <a:r>
              <a:rPr lang="en-US" sz="3600" b="1" err="1">
                <a:solidFill>
                  <a:schemeClr val="accent6"/>
                </a:solidFill>
              </a:rPr>
              <a:t>abcdef</a:t>
            </a:r>
            <a:r>
              <a:rPr lang="en-US" sz="3600" b="1">
                <a:solidFill>
                  <a:schemeClr val="accent6"/>
                </a:solidFill>
              </a:rPr>
              <a:t>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$pattern = </a:t>
            </a:r>
            <a:r>
              <a:rPr lang="en-US" sz="3600" b="1">
                <a:solidFill>
                  <a:schemeClr val="accent6"/>
                </a:solidFill>
              </a:rPr>
              <a:t>'/^</a:t>
            </a:r>
            <a:r>
              <a:rPr lang="en-US" sz="3600" b="1" err="1">
                <a:solidFill>
                  <a:schemeClr val="accent6"/>
                </a:solidFill>
              </a:rPr>
              <a:t>def</a:t>
            </a:r>
            <a:r>
              <a:rPr lang="en-US" sz="3600" b="1">
                <a:solidFill>
                  <a:schemeClr val="accent6"/>
                </a:solidFill>
              </a:rPr>
              <a:t>/'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b="1" err="1">
                <a:solidFill>
                  <a:schemeClr val="accent5"/>
                </a:solidFill>
              </a:rPr>
              <a:t>preg_match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($pattern, $subject, $matches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8634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Wyrażenia regularne w PHP</a:t>
            </a:r>
            <a:br>
              <a:rPr lang="pl-PL"/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492792"/>
            <a:ext cx="10406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preg_grep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wyszukuje elementy tablicy pasujące do wzoru.</a:t>
            </a:r>
          </a:p>
          <a:p>
            <a:pPr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395730"/>
            <a:ext cx="10534334" cy="85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fl_array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600" b="1" err="1">
                <a:solidFill>
                  <a:schemeClr val="accent5"/>
                </a:solidFill>
              </a:rPr>
              <a:t>preg_grep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"/^(\d+)?\.\d+$/"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array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Łuk 6"/>
          <p:cNvSpPr/>
          <p:nvPr/>
        </p:nvSpPr>
        <p:spPr>
          <a:xfrm rot="11665617" flipH="1" flipV="1">
            <a:off x="15415141" y="4445295"/>
            <a:ext cx="3264193" cy="4806043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Shape 593"/>
          <p:cNvSpPr/>
          <p:nvPr/>
        </p:nvSpPr>
        <p:spPr>
          <a:xfrm>
            <a:off x="15000741" y="7366014"/>
            <a:ext cx="7823263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Zwraca wszystkie elementy </a:t>
            </a:r>
            <a:br>
              <a:rPr lang="pl-PL" altLang="pl-PL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pl-PL" altLang="pl-PL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będące liczbami zmiennoprzecinkowymi.</a:t>
            </a:r>
          </a:p>
        </p:txBody>
      </p:sp>
    </p:spTree>
    <p:extLst>
      <p:ext uri="{BB962C8B-B14F-4D97-AF65-F5344CB8AC3E}">
        <p14:creationId xmlns:p14="http://schemas.microsoft.com/office/powerpoint/2010/main" val="404455309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Wyrażenia regularne w PHP</a:t>
            </a:r>
            <a:br>
              <a:rPr lang="pl-PL"/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38066"/>
            <a:ext cx="10406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preg_replace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wyszukuje i zamienia wystąpienia wzorca podanym tekstem.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23800" y="3538066"/>
            <a:ext cx="114706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$string = </a:t>
            </a:r>
            <a:r>
              <a:rPr lang="pl-PL" sz="3200" b="1">
                <a:solidFill>
                  <a:schemeClr val="accent6"/>
                </a:solidFill>
              </a:rPr>
              <a:t>'</a:t>
            </a:r>
            <a:r>
              <a:rPr lang="pl-PL" sz="3200" b="1" err="1">
                <a:solidFill>
                  <a:schemeClr val="accent6"/>
                </a:solidFill>
              </a:rPr>
              <a:t>April</a:t>
            </a:r>
            <a:r>
              <a:rPr lang="pl-PL" sz="3200" b="1">
                <a:solidFill>
                  <a:schemeClr val="accent6"/>
                </a:solidFill>
              </a:rPr>
              <a:t> 15, 2003'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</a:rPr>
              <a:t>pattern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200" b="1">
                <a:solidFill>
                  <a:schemeClr val="accent6"/>
                </a:solidFill>
              </a:rPr>
              <a:t>'/(\w+) (\d+), (\d+)/i'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</a:rPr>
              <a:t>replacement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200" b="1">
                <a:solidFill>
                  <a:schemeClr val="accent6"/>
                </a:solidFill>
              </a:rPr>
              <a:t>'${1} 1,$3'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200" b="1">
                <a:solidFill>
                  <a:srgbClr val="7030A0"/>
                </a:solidFill>
              </a:rPr>
              <a:t>echo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200" b="1" err="1">
                <a:solidFill>
                  <a:schemeClr val="accent5"/>
                </a:solidFill>
              </a:rPr>
              <a:t>preg_replace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($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</a:rPr>
              <a:t>pattern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, 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</a:rPr>
              <a:t>replacement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, $string));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endParaRPr lang="pl-PL" sz="3200">
              <a:solidFill>
                <a:schemeClr val="bg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2655280" y="2722775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Kod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2655280" y="7492678"/>
            <a:ext cx="1544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Wynik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12623800" y="8304619"/>
            <a:ext cx="10333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pl-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April</a:t>
            </a:r>
            <a:r>
              <a:rPr lang="pl-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1,2003</a:t>
            </a:r>
            <a:endParaRPr lang="pl-PL" sz="320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969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Wyrażenia regularne w PHP</a:t>
            </a:r>
            <a:br>
              <a:rPr lang="pl-PL"/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15206"/>
            <a:ext cx="10406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preg_split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dzieli łańcuch znaków przy użyciu wyrażenia regularnego oraz zwraca tablicę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wyodrębnionymi częściami.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00940" y="3417570"/>
            <a:ext cx="10121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7463" algn="l" defTabSz="457200" fontAlgn="base">
              <a:lnSpc>
                <a:spcPct val="15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$keywords = </a:t>
            </a:r>
            <a:r>
              <a:rPr lang="en-US" sz="3600" b="1" err="1">
                <a:solidFill>
                  <a:schemeClr val="accent5"/>
                </a:solidFill>
              </a:rPr>
              <a:t>preg_split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>
                <a:solidFill>
                  <a:schemeClr val="accent6"/>
                </a:solidFill>
              </a:rPr>
              <a:t>"/[\s,]+/"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, </a:t>
            </a:r>
            <a:r>
              <a:rPr lang="en-US" sz="3600" b="1">
                <a:solidFill>
                  <a:schemeClr val="accent6"/>
                </a:solidFill>
              </a:rPr>
              <a:t>"hypertext </a:t>
            </a:r>
            <a:r>
              <a:rPr lang="pl-PL" sz="3600" b="1">
                <a:solidFill>
                  <a:schemeClr val="accent6"/>
                </a:solidFill>
              </a:rPr>
              <a:t>  </a:t>
            </a:r>
            <a:r>
              <a:rPr lang="en-US" sz="3600" b="1">
                <a:solidFill>
                  <a:schemeClr val="accent6"/>
                </a:solidFill>
              </a:rPr>
              <a:t>language, programming"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4897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48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>
                <a:solidFill>
                  <a:srgbClr val="000000"/>
                </a:solidFill>
              </a:rPr>
              <a:t>: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Wyrażenia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</a:rPr>
              <a:t>regularne</a:t>
            </a:r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4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 abstrakcyjne</a:t>
            </a:r>
          </a:p>
        </p:txBody>
      </p:sp>
      <p:pic>
        <p:nvPicPr>
          <p:cNvPr id="5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68743" y="2725519"/>
            <a:ext cx="2108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  <a:latin typeface="+mj-lt"/>
              </a:rPr>
              <a:t>Definicja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3549333"/>
            <a:ext cx="10406063" cy="6234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abstract class </a:t>
            </a:r>
            <a:r>
              <a:rPr lang="en-US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Vehicle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public function </a:t>
            </a:r>
            <a:r>
              <a:rPr lang="en-US" sz="3600" b="1" dirty="0">
                <a:solidFill>
                  <a:schemeClr val="accent2"/>
                </a:solidFill>
                <a:cs typeface="Courier New" panose="02070309020205020404" pitchFamily="49" charset="0"/>
              </a:rPr>
              <a:t>go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($speed) 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$this-&gt;</a:t>
            </a:r>
            <a:r>
              <a:rPr lang="en-US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startEngine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 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 dirty="0">
                <a:solidFill>
                  <a:schemeClr val="accent2"/>
                </a:solidFill>
                <a:cs typeface="Courier New" panose="02070309020205020404" pitchFamily="49" charset="0"/>
              </a:rPr>
              <a:t>stop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  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$this-&gt;</a:t>
            </a:r>
            <a:r>
              <a:rPr lang="en-US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stopEngine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abstract protected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function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startEngine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abstract protected </a:t>
            </a: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function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stopEngine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22846" y="270265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Wykorzystanie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599986" y="3539649"/>
            <a:ext cx="10356852" cy="5147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class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>
                <a:solidFill>
                  <a:schemeClr val="accent5"/>
                </a:solidFill>
                <a:cs typeface="Courier New" panose="02070309020205020404" pitchFamily="49" charset="0"/>
              </a:rPr>
              <a:t>Car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extends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 Vehicle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protected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 function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startEngine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…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}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protected</a:t>
            </a:r>
            <a:r>
              <a:rPr lang="pl-PL" sz="3600" b="1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 function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stopEngine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…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}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006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Klasy abstrakcyjne</a:t>
            </a:r>
          </a:p>
        </p:txBody>
      </p:sp>
      <p:pic>
        <p:nvPicPr>
          <p:cNvPr id="5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90650" y="2679799"/>
            <a:ext cx="431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Zgodność dostępu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23800" y="2702659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Zgodność argumentów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90650" y="3617913"/>
            <a:ext cx="10406063" cy="5437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Dziedzicząc po klasie abstrakcyjnej, musimy zachować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zgodność atrybutów dostępu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klasa abstrakcyjna definiuje jakąś metodę jako publiczną, to w naszej klasie ta metoda musi również zostać zdefiniowana jako publiczna.</a:t>
            </a:r>
          </a:p>
          <a:p>
            <a:pPr marL="571500" marR="0" lvl="0" indent="-5715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Nasze metody muszą mieć widoczność taką samą lub większą niż metody z klasy abstrakcyjnej.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645706" y="3617912"/>
            <a:ext cx="10311132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Dziedzicząc po klasie abstrakcyjnej, musimy zachować nie tylko zgodność dostępu, lecz także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typów i liczby argumentów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lvl="0" indent="-571500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klasa abstrakcyjna określa typ danego argumentu, to metoda w naszej klasie musi również przyjmować taki typ argumentów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zachowywać kolejność argumentów określoną w klasie abstrakcyjnej. </a:t>
            </a:r>
          </a:p>
          <a:p>
            <a:pPr marL="571500" lvl="0" indent="-571500" algn="l" defTabSz="457200" fontAlgn="base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Można dodać tylko argumenty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wartością domyślną.</a:t>
            </a:r>
          </a:p>
        </p:txBody>
      </p:sp>
    </p:spTree>
    <p:extLst>
      <p:ext uri="{BB962C8B-B14F-4D97-AF65-F5344CB8AC3E}">
        <p14:creationId xmlns:p14="http://schemas.microsoft.com/office/powerpoint/2010/main" val="12166735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Klasy abstrakcyjne</a:t>
            </a:r>
          </a:p>
        </p:txBody>
      </p:sp>
      <p:pic>
        <p:nvPicPr>
          <p:cNvPr id="5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90650" y="2679799"/>
            <a:ext cx="5109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Klasy (metody) finalne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46660" y="272551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Wykorzystanie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46660" y="3394710"/>
            <a:ext cx="1031017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50000"/>
              </a:lnSpc>
            </a:pPr>
            <a:r>
              <a:rPr lang="pl-PL" sz="3600" b="1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final</a:t>
            </a:r>
            <a:r>
              <a:rPr lang="pl-PL" sz="3600" b="1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class</a:t>
            </a:r>
            <a:r>
              <a:rPr lang="pl-PL" sz="3600" b="1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pl-PL" sz="3600" b="1" dirty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Car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extends</a:t>
            </a:r>
            <a:r>
              <a:rPr lang="pl-PL" sz="3600" b="1" dirty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 </a:t>
            </a:r>
            <a:r>
              <a:rPr lang="en-US" sz="3600" b="1" dirty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Vehicle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    </a:t>
            </a:r>
            <a:r>
              <a:rPr lang="pl-PL" sz="3600" b="1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final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 </a:t>
            </a:r>
            <a:r>
              <a:rPr lang="pl-PL" sz="3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go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($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speed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{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    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startEngine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();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  </a:t>
            </a:r>
            <a:r>
              <a:rPr lang="en-US" sz="3600" b="1" dirty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  </a:t>
            </a:r>
            <a:r>
              <a:rPr lang="en-US" sz="3600" b="1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 </a:t>
            </a:r>
            <a:r>
              <a:rPr lang="pl-PL" sz="3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stop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()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{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     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stopEngine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();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390650" y="3620060"/>
            <a:ext cx="10405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Metody finalne nie mogą być przeciążane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klasach dziedziczących z danej klasy.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Zdefiniowanie całej klasy jako finalnej spowoduje, iż inne klasy nie będą mogły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niej dziedziczyć.</a:t>
            </a:r>
          </a:p>
        </p:txBody>
      </p:sp>
    </p:spTree>
    <p:extLst>
      <p:ext uri="{BB962C8B-B14F-4D97-AF65-F5344CB8AC3E}">
        <p14:creationId xmlns:p14="http://schemas.microsoft.com/office/powerpoint/2010/main" val="10973478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 to jest interfejs?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0916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Interfejs pozwala określić, jakie metody musi zaimplementować klasa. Nie określa jednak, jak te metody powinny działać (podobnie jak klasa abstrakcyjna).</a:t>
            </a:r>
          </a:p>
          <a:p>
            <a:pPr marL="742950" indent="-7429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Interfejs jest prostszy niż klasa. Zawiera tylko definicje metod (lub stałych), ale nie określa, jak te metody działają.</a:t>
            </a:r>
          </a:p>
          <a:p>
            <a:pPr marL="742950" indent="-7429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odróżnieniu od klasy abstrakcyjnej – w interfejsie wszystkie metody są abstrakcyjne z definicji.</a:t>
            </a:r>
          </a:p>
        </p:txBody>
      </p:sp>
    </p:spTree>
    <p:extLst>
      <p:ext uri="{BB962C8B-B14F-4D97-AF65-F5344CB8AC3E}">
        <p14:creationId xmlns:p14="http://schemas.microsoft.com/office/powerpoint/2010/main" val="20071749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 to jest interfejs?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398357"/>
            <a:ext cx="104060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5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interface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Vehicle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public function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 </a:t>
            </a:r>
            <a:r>
              <a:rPr lang="pl-PL" sz="3600" b="1">
                <a:solidFill>
                  <a:schemeClr val="accent2"/>
                </a:solidFill>
                <a:cs typeface="Courier New" panose="02070309020205020404" pitchFamily="49" charset="0"/>
              </a:rPr>
              <a:t>go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speed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public function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>
                <a:solidFill>
                  <a:schemeClr val="accent2"/>
                </a:solidFill>
                <a:cs typeface="Courier New" panose="02070309020205020404" pitchFamily="49" charset="0"/>
              </a:rPr>
              <a:t>stop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390650" y="2725519"/>
            <a:ext cx="2108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Definicja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45706" y="272551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  <a:latin typeface="+mj-lt"/>
              </a:rPr>
              <a:t>Wykorzystanie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99986" y="3333488"/>
            <a:ext cx="10311132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5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class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Car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implements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Vehicle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    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dirty="0">
                <a:solidFill>
                  <a:schemeClr val="accent2"/>
                </a:solidFill>
                <a:cs typeface="Courier New" panose="02070309020205020404" pitchFamily="49" charset="0"/>
              </a:rPr>
              <a:t>go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speed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startEngine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  public function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pl-PL" sz="3600" b="1" dirty="0">
                <a:solidFill>
                  <a:schemeClr val="accent2"/>
                </a:solidFill>
                <a:cs typeface="Courier New" panose="02070309020205020404" pitchFamily="49" charset="0"/>
              </a:rPr>
              <a:t>stop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stopEngine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</a:p>
          <a:p>
            <a:pPr marL="0" indent="17463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}</a:t>
            </a:r>
            <a:b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20560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9572</TotalTime>
  <Words>1944</Words>
  <Application>Microsoft Office PowerPoint</Application>
  <PresentationFormat>Niestandardowy</PresentationFormat>
  <Paragraphs>458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8" baseType="lpstr">
      <vt:lpstr>Adelle Basic Bold</vt:lpstr>
      <vt:lpstr>Arial</vt:lpstr>
      <vt:lpstr>Calibri</vt:lpstr>
      <vt:lpstr>Courier New</vt:lpstr>
      <vt:lpstr>Gill Sans</vt:lpstr>
      <vt:lpstr>Lucida Grande</vt:lpstr>
      <vt:lpstr>Open Sans</vt:lpstr>
      <vt:lpstr>Times New Roman</vt:lpstr>
      <vt:lpstr>Wingdings</vt:lpstr>
      <vt:lpstr>White</vt:lpstr>
      <vt:lpstr>Zaawansowany PHP </vt:lpstr>
      <vt:lpstr>Plan</vt:lpstr>
      <vt:lpstr>Interfejsy,  klasy abstrakcyjne  i finalne</vt:lpstr>
      <vt:lpstr>Klasy abstrakcyjne</vt:lpstr>
      <vt:lpstr>Klasy abstrakcyjne</vt:lpstr>
      <vt:lpstr>Klasy abstrakcyjne</vt:lpstr>
      <vt:lpstr>Klasy abstrakcyjne</vt:lpstr>
      <vt:lpstr>Co to jest interfejs?</vt:lpstr>
      <vt:lpstr>Co to jest interfejs?</vt:lpstr>
      <vt:lpstr>Po co nam interfejsy?</vt:lpstr>
      <vt:lpstr>Wiele interfejsów</vt:lpstr>
      <vt:lpstr>Dziedziczenie interfejsów</vt:lpstr>
      <vt:lpstr>Zgodność argumentów</vt:lpstr>
      <vt:lpstr>Zły przykład</vt:lpstr>
      <vt:lpstr>Interfejsy vs klasy abstrakcyjne</vt:lpstr>
      <vt:lpstr>Przykład</vt:lpstr>
      <vt:lpstr>Przykład</vt:lpstr>
      <vt:lpstr>Przykład</vt:lpstr>
      <vt:lpstr>Czas na zadania  </vt:lpstr>
      <vt:lpstr>Funkcja autoload</vt:lpstr>
      <vt:lpstr>Problem</vt:lpstr>
      <vt:lpstr>Rozwiązanie</vt:lpstr>
      <vt:lpstr>Funkcja autoload</vt:lpstr>
      <vt:lpstr>spl_autoload_register</vt:lpstr>
      <vt:lpstr>Zaawansowane działanie  na stringach</vt:lpstr>
      <vt:lpstr>Przypomnienie</vt:lpstr>
      <vt:lpstr>Funkcje</vt:lpstr>
      <vt:lpstr>Funkcje</vt:lpstr>
      <vt:lpstr>Funkcje</vt:lpstr>
      <vt:lpstr>Funkcje</vt:lpstr>
      <vt:lpstr>Funkcje niewrażliwe na wielkość liter</vt:lpstr>
      <vt:lpstr>Kodowanie wielobajtowe</vt:lpstr>
      <vt:lpstr>Czas na zadania  </vt:lpstr>
      <vt:lpstr>Wyrażenia regularne</vt:lpstr>
      <vt:lpstr>Definicja</vt:lpstr>
      <vt:lpstr>Podstawowe elementy</vt:lpstr>
      <vt:lpstr>Znaki specjalne</vt:lpstr>
      <vt:lpstr>Znaki specjalne</vt:lpstr>
      <vt:lpstr>Rozszerzenia </vt:lpstr>
      <vt:lpstr>Odwołania i przechwytywanie</vt:lpstr>
      <vt:lpstr>Przydatne przykłady wyrażeń regularnych</vt:lpstr>
      <vt:lpstr>Separatory i wyrażenia zachłanne (greedy)</vt:lpstr>
      <vt:lpstr>Tryby dopasowania</vt:lpstr>
      <vt:lpstr>Wyrażenia regularne w PHP </vt:lpstr>
      <vt:lpstr>Wyrażenia regularne w PHP </vt:lpstr>
      <vt:lpstr>Wyrażenia regularne w PHP </vt:lpstr>
      <vt:lpstr>Wyrażenia regularne w PHP </vt:lpstr>
      <vt:lpstr>Czas na zadania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Piotr Dul</cp:lastModifiedBy>
  <cp:revision>1379</cp:revision>
  <dcterms:modified xsi:type="dcterms:W3CDTF">2016-12-05T11:37:34Z</dcterms:modified>
</cp:coreProperties>
</file>